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9"/>
  </p:notesMasterIdLst>
  <p:handoutMasterIdLst>
    <p:handoutMasterId r:id="rId40"/>
  </p:handoutMasterIdLst>
  <p:sldIdLst>
    <p:sldId id="286" r:id="rId2"/>
    <p:sldId id="406" r:id="rId3"/>
    <p:sldId id="409" r:id="rId4"/>
    <p:sldId id="411" r:id="rId5"/>
    <p:sldId id="259" r:id="rId6"/>
    <p:sldId id="260" r:id="rId7"/>
    <p:sldId id="262" r:id="rId8"/>
    <p:sldId id="263" r:id="rId9"/>
    <p:sldId id="264" r:id="rId10"/>
    <p:sldId id="415" r:id="rId11"/>
    <p:sldId id="265" r:id="rId12"/>
    <p:sldId id="266" r:id="rId13"/>
    <p:sldId id="272" r:id="rId14"/>
    <p:sldId id="267" r:id="rId15"/>
    <p:sldId id="268" r:id="rId16"/>
    <p:sldId id="269" r:id="rId17"/>
    <p:sldId id="419" r:id="rId18"/>
    <p:sldId id="270" r:id="rId19"/>
    <p:sldId id="271" r:id="rId20"/>
    <p:sldId id="276" r:id="rId21"/>
    <p:sldId id="274" r:id="rId22"/>
    <p:sldId id="385" r:id="rId23"/>
    <p:sldId id="391" r:id="rId24"/>
    <p:sldId id="366" r:id="rId25"/>
    <p:sldId id="397" r:id="rId26"/>
    <p:sldId id="398" r:id="rId27"/>
    <p:sldId id="416" r:id="rId28"/>
    <p:sldId id="369" r:id="rId29"/>
    <p:sldId id="400" r:id="rId30"/>
    <p:sldId id="422" r:id="rId31"/>
    <p:sldId id="418" r:id="rId32"/>
    <p:sldId id="423" r:id="rId33"/>
    <p:sldId id="425" r:id="rId34"/>
    <p:sldId id="424" r:id="rId35"/>
    <p:sldId id="277" r:id="rId36"/>
    <p:sldId id="426" r:id="rId37"/>
    <p:sldId id="407" r:id="rId38"/>
  </p:sldIdLst>
  <p:sldSz cx="9144000" cy="6858000" type="screen4x3"/>
  <p:notesSz cx="7077075" cy="9363075"/>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opher Campbell Duruflé" initials="" lastIdx="24" clrIdx="0"/>
  <p:cmAuthor id="1" name="Bonnie Campbell" initials="BC" lastIdx="2" clrIdx="1">
    <p:extLst>
      <p:ext uri="{19B8F6BF-5375-455C-9EA6-DF929625EA0E}">
        <p15:presenceInfo xmlns:p15="http://schemas.microsoft.com/office/powerpoint/2012/main" userId="80bd514e9b148ad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56" autoAdjust="0"/>
    <p:restoredTop sz="99815" autoAdjust="0"/>
  </p:normalViewPr>
  <p:slideViewPr>
    <p:cSldViewPr snapToGrid="0" snapToObjects="1">
      <p:cViewPr varScale="1">
        <p:scale>
          <a:sx n="67" d="100"/>
          <a:sy n="67" d="100"/>
        </p:scale>
        <p:origin x="916"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33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fr-FR"/>
          </a:p>
        </p:txBody>
      </p:sp>
      <p:sp>
        <p:nvSpPr>
          <p:cNvPr id="3" name="Espace réservé de la date 2"/>
          <p:cNvSpPr>
            <a:spLocks noGrp="1"/>
          </p:cNvSpPr>
          <p:nvPr>
            <p:ph type="dt" sz="quarter" idx="1"/>
          </p:nvPr>
        </p:nvSpPr>
        <p:spPr>
          <a:xfrm>
            <a:off x="4008705" y="0"/>
            <a:ext cx="3066733" cy="468154"/>
          </a:xfrm>
          <a:prstGeom prst="rect">
            <a:avLst/>
          </a:prstGeom>
        </p:spPr>
        <p:txBody>
          <a:bodyPr vert="horz" lIns="93936" tIns="46968" rIns="93936" bIns="46968" rtlCol="0"/>
          <a:lstStyle>
            <a:lvl1pPr algn="r">
              <a:defRPr sz="1200"/>
            </a:lvl1pPr>
          </a:lstStyle>
          <a:p>
            <a:fld id="{BB661D1B-E051-F640-85B7-3BAB62B050D0}" type="datetimeFigureOut">
              <a:rPr lang="fr-FR" smtClean="0"/>
              <a:t>27/04/2021</a:t>
            </a:fld>
            <a:endParaRPr lang="fr-FR"/>
          </a:p>
        </p:txBody>
      </p:sp>
      <p:sp>
        <p:nvSpPr>
          <p:cNvPr id="4" name="Espace réservé du pied de page 3"/>
          <p:cNvSpPr>
            <a:spLocks noGrp="1"/>
          </p:cNvSpPr>
          <p:nvPr>
            <p:ph type="ftr" sz="quarter" idx="2"/>
          </p:nvPr>
        </p:nvSpPr>
        <p:spPr>
          <a:xfrm>
            <a:off x="0" y="8893296"/>
            <a:ext cx="3066733" cy="468154"/>
          </a:xfrm>
          <a:prstGeom prst="rect">
            <a:avLst/>
          </a:prstGeom>
        </p:spPr>
        <p:txBody>
          <a:bodyPr vert="horz" lIns="93936" tIns="46968" rIns="93936" bIns="46968"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4008705" y="8893296"/>
            <a:ext cx="3066733" cy="468154"/>
          </a:xfrm>
          <a:prstGeom prst="rect">
            <a:avLst/>
          </a:prstGeom>
        </p:spPr>
        <p:txBody>
          <a:bodyPr vert="horz" lIns="93936" tIns="46968" rIns="93936" bIns="46968" rtlCol="0" anchor="b"/>
          <a:lstStyle>
            <a:lvl1pPr algn="r">
              <a:defRPr sz="1200"/>
            </a:lvl1pPr>
          </a:lstStyle>
          <a:p>
            <a:fld id="{7FC8C98D-CA82-E043-B607-AF23DE972AA2}" type="slidenum">
              <a:rPr lang="fr-FR" smtClean="0"/>
              <a:t>‹N°›</a:t>
            </a:fld>
            <a:endParaRPr lang="fr-FR"/>
          </a:p>
        </p:txBody>
      </p:sp>
    </p:spTree>
    <p:extLst>
      <p:ext uri="{BB962C8B-B14F-4D97-AF65-F5344CB8AC3E}">
        <p14:creationId xmlns:p14="http://schemas.microsoft.com/office/powerpoint/2010/main" val="25787648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fr-FR"/>
          </a:p>
        </p:txBody>
      </p:sp>
      <p:sp>
        <p:nvSpPr>
          <p:cNvPr id="3" name="Espace réservé de la date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46E504AF-A506-4744-9338-2FE3D37275C9}" type="datetimeFigureOut">
              <a:rPr lang="fr-FR" smtClean="0"/>
              <a:t>27/04/2021</a:t>
            </a:fld>
            <a:endParaRPr lang="fr-FR"/>
          </a:p>
        </p:txBody>
      </p:sp>
      <p:sp>
        <p:nvSpPr>
          <p:cNvPr id="4" name="Espace réservé de l'image des diapositives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fr-FR"/>
          </a:p>
        </p:txBody>
      </p:sp>
      <p:sp>
        <p:nvSpPr>
          <p:cNvPr id="5" name="Espace réservé des commentaires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B185F7F4-B478-ED43-8FA5-DF6B94B4A197}" type="slidenum">
              <a:rPr lang="fr-FR" smtClean="0"/>
              <a:t>‹N°›</a:t>
            </a:fld>
            <a:endParaRPr lang="fr-FR"/>
          </a:p>
        </p:txBody>
      </p:sp>
    </p:spTree>
    <p:extLst>
      <p:ext uri="{BB962C8B-B14F-4D97-AF65-F5344CB8AC3E}">
        <p14:creationId xmlns:p14="http://schemas.microsoft.com/office/powerpoint/2010/main" val="129900881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B185F7F4-B478-ED43-8FA5-DF6B94B4A197}" type="slidenum">
              <a:rPr lang="fr-FR" smtClean="0"/>
              <a:t>1</a:t>
            </a:fld>
            <a:endParaRPr lang="fr-FR"/>
          </a:p>
        </p:txBody>
      </p:sp>
    </p:spTree>
    <p:extLst>
      <p:ext uri="{BB962C8B-B14F-4D97-AF65-F5344CB8AC3E}">
        <p14:creationId xmlns:p14="http://schemas.microsoft.com/office/powerpoint/2010/main" val="2436621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A1DED58E-8576-8A47-B8C0-AC85CE439D39}" type="slidenum">
              <a:rPr lang="fr-FR" smtClean="0"/>
              <a:pPr>
                <a:defRPr/>
              </a:pPr>
              <a:t>5</a:t>
            </a:fld>
            <a:endParaRPr lang="fr-FR"/>
          </a:p>
        </p:txBody>
      </p:sp>
    </p:spTree>
    <p:extLst>
      <p:ext uri="{BB962C8B-B14F-4D97-AF65-F5344CB8AC3E}">
        <p14:creationId xmlns:p14="http://schemas.microsoft.com/office/powerpoint/2010/main" val="2369878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241A3199-CCC4-0942-B6F2-5E250F2CBC8F}" type="datetime1">
              <a:rPr lang="fr-FR" smtClean="0"/>
              <a:t>27/04/2021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3708874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132855F-C736-A84F-B9BF-F126F8F67498}" type="datetime1">
              <a:rPr lang="fr-FR" smtClean="0"/>
              <a:t>27/04/2021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1801948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C788FC2-34C5-BA45-A099-F485AEEDC5AF}" type="datetime1">
              <a:rPr lang="fr-FR" smtClean="0"/>
              <a:t>27/04/2021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1625228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0C99361-911B-9344-9B95-0964457A0E6B}" type="datetime1">
              <a:rPr lang="fr-FR" smtClean="0"/>
              <a:t>27/04/2021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3458092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5F155FBE-3300-8149-982B-8BDAFBD92561}" type="datetime1">
              <a:rPr lang="fr-FR" smtClean="0"/>
              <a:t>27/04/2021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160742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2792E65-57CB-4E4B-8E0C-DCF0F3819129}" type="datetime1">
              <a:rPr lang="fr-FR" smtClean="0"/>
              <a:t>27/04/2021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1824745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DB32C8BC-EDA0-A64D-878A-73136E9FB584}" type="datetime1">
              <a:rPr lang="fr-FR" smtClean="0"/>
              <a:t>27/04/2021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4185741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227D7461-DA5B-1148-8D69-FD6FCCF265C1}" type="datetime1">
              <a:rPr lang="fr-FR" smtClean="0"/>
              <a:t>27/04/2021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942990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1431E6A-2ECC-3A44-A55E-A149D7657FCF}" type="datetime1">
              <a:rPr lang="fr-FR" smtClean="0"/>
              <a:t>27/04/2021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1884885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DBFA5BF6-5784-FB42-95A1-64FB63FBFD42}" type="datetime1">
              <a:rPr lang="fr-FR" smtClean="0"/>
              <a:t>27/04/2021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3667035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808663F-EFC4-0E47-88CC-15DBD98CEDE3}" type="datetime1">
              <a:rPr lang="fr-FR" smtClean="0"/>
              <a:t>27/04/2021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08127D-118C-634C-9D3F-DB046202F4E2}" type="slidenum">
              <a:rPr lang="fr-FR" smtClean="0"/>
              <a:t>‹N°›</a:t>
            </a:fld>
            <a:endParaRPr lang="fr-FR"/>
          </a:p>
        </p:txBody>
      </p:sp>
    </p:spTree>
    <p:extLst>
      <p:ext uri="{BB962C8B-B14F-4D97-AF65-F5344CB8AC3E}">
        <p14:creationId xmlns:p14="http://schemas.microsoft.com/office/powerpoint/2010/main" val="899686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3A5F6-8BC5-7D4B-AE11-2254C2AD1A12}" type="datetime1">
              <a:rPr lang="fr-FR" smtClean="0"/>
              <a:t>27/04/2021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08127D-118C-634C-9D3F-DB046202F4E2}" type="slidenum">
              <a:rPr lang="fr-FR" smtClean="0"/>
              <a:t>‹N°›</a:t>
            </a:fld>
            <a:endParaRPr lang="fr-FR"/>
          </a:p>
        </p:txBody>
      </p:sp>
    </p:spTree>
    <p:extLst>
      <p:ext uri="{BB962C8B-B14F-4D97-AF65-F5344CB8AC3E}">
        <p14:creationId xmlns:p14="http://schemas.microsoft.com/office/powerpoint/2010/main" val="4172987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dwpv.com/fr/Insights/Publications/2020/Supreme-Court-Rules-in-Nevsun-Resources-Ltd-v-Araya%23:~:text=En%20rejetant%20l'appel%20de,fond%C3%A9s%20sur%20le%20droit%20international." TargetMode="External"/><Relationship Id="rId2" Type="http://schemas.openxmlformats.org/officeDocument/2006/relationships/hyperlink" Target="https://tbinternet.ohchr.org/Treaties/CEDAW/Shared%20Documents/BFA/INT_CEDAW_NGO_BFA_28374_F.pdf" TargetMode="External"/><Relationship Id="rId1" Type="http://schemas.openxmlformats.org/officeDocument/2006/relationships/slideLayout" Target="../slideLayouts/slideLayout2.xml"/><Relationship Id="rId4" Type="http://schemas.openxmlformats.org/officeDocument/2006/relationships/hyperlink" Target="https://www.dailymaverick.co.za/article2020-12-15-paradise-is-closing-down-the-ghastly-spectre-of-oil-drilling-and-fracking-in-fragile-okavango-delta/"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rncan.gc.ca/science-data/science-research/earth-sciences/earth-sciences-resources/earth-sciences-federal-programs/dispositions-fiscales-propres-lexploitation-miniere/8893"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C6462-36D7-4C48-A978-F6DECB3E854F}"/>
              </a:ext>
            </a:extLst>
          </p:cNvPr>
          <p:cNvSpPr>
            <a:spLocks noGrp="1"/>
          </p:cNvSpPr>
          <p:nvPr>
            <p:ph type="title"/>
          </p:nvPr>
        </p:nvSpPr>
        <p:spPr>
          <a:xfrm>
            <a:off x="-15411" y="409575"/>
            <a:ext cx="9159411" cy="3747303"/>
          </a:xfrm>
        </p:spPr>
        <p:txBody>
          <a:bodyPr>
            <a:noAutofit/>
          </a:bodyPr>
          <a:lstStyle/>
          <a:p>
            <a:pPr algn="ctr">
              <a:lnSpc>
                <a:spcPct val="115000"/>
              </a:lnSpc>
              <a:spcAft>
                <a:spcPts val="1000"/>
              </a:spcAft>
            </a:pPr>
            <a:br>
              <a:rPr lang="fr-CA" sz="4000" b="1" dirty="0">
                <a:solidFill>
                  <a:schemeClr val="tx2"/>
                </a:solidFill>
                <a:latin typeface="Times New Roman" panose="02020603050405020304" pitchFamily="18" charset="0"/>
                <a:cs typeface="Times New Roman" panose="02020603050405020304" pitchFamily="18" charset="0"/>
              </a:rPr>
            </a:br>
            <a:r>
              <a:rPr lang="fr-CA" sz="4000" b="1" dirty="0">
                <a:solidFill>
                  <a:schemeClr val="tx2"/>
                </a:solidFill>
                <a:latin typeface="Times New Roman" panose="02020603050405020304" pitchFamily="18" charset="0"/>
                <a:cs typeface="Times New Roman" panose="02020603050405020304" pitchFamily="18" charset="0"/>
              </a:rPr>
              <a:t>Asymétrie des relations et enjeux de régulation et de légitimité dans le secteur minier. Réflexions à partir des expériences au Canada, au Québec et</a:t>
            </a:r>
            <a:br>
              <a:rPr lang="fr-CA" sz="4000" b="1" dirty="0">
                <a:solidFill>
                  <a:schemeClr val="tx2"/>
                </a:solidFill>
                <a:latin typeface="Times New Roman" panose="02020603050405020304" pitchFamily="18" charset="0"/>
                <a:cs typeface="Times New Roman" panose="02020603050405020304" pitchFamily="18" charset="0"/>
              </a:rPr>
            </a:br>
            <a:r>
              <a:rPr lang="fr-CA" sz="4000" b="1" dirty="0">
                <a:solidFill>
                  <a:schemeClr val="tx2"/>
                </a:solidFill>
                <a:latin typeface="Times New Roman" panose="02020603050405020304" pitchFamily="18" charset="0"/>
                <a:cs typeface="Times New Roman" panose="02020603050405020304" pitchFamily="18" charset="0"/>
              </a:rPr>
              <a:t>en Afrique </a:t>
            </a:r>
            <a:br>
              <a:rPr lang="fr-CA" sz="1800" dirty="0">
                <a:effectLst/>
                <a:latin typeface="Calibri" panose="020F0502020204030204" pitchFamily="34" charset="0"/>
                <a:ea typeface="Calibri" panose="020F0502020204030204" pitchFamily="34" charset="0"/>
                <a:cs typeface="Times New Roman" panose="02020603050405020304" pitchFamily="18" charset="0"/>
              </a:rPr>
            </a:br>
            <a:r>
              <a:rPr lang="fr-CA" sz="4800" b="1" dirty="0">
                <a:solidFill>
                  <a:schemeClr val="tx2"/>
                </a:solidFill>
                <a:latin typeface="+mn-lt"/>
                <a:ea typeface="+mn-ea"/>
                <a:cs typeface="+mn-cs"/>
              </a:rPr>
              <a:t>  </a:t>
            </a:r>
          </a:p>
        </p:txBody>
      </p:sp>
      <p:sp>
        <p:nvSpPr>
          <p:cNvPr id="3" name="Content Placeholder 2">
            <a:extLst>
              <a:ext uri="{FF2B5EF4-FFF2-40B4-BE49-F238E27FC236}">
                <a16:creationId xmlns:a16="http://schemas.microsoft.com/office/drawing/2014/main" id="{DB0D5F06-8761-40C3-B896-74EB93C3554A}"/>
              </a:ext>
            </a:extLst>
          </p:cNvPr>
          <p:cNvSpPr>
            <a:spLocks noGrp="1"/>
          </p:cNvSpPr>
          <p:nvPr>
            <p:ph idx="1"/>
          </p:nvPr>
        </p:nvSpPr>
        <p:spPr>
          <a:xfrm>
            <a:off x="526774" y="4387065"/>
            <a:ext cx="8160026" cy="1739098"/>
          </a:xfrm>
        </p:spPr>
        <p:txBody>
          <a:bodyPr>
            <a:normAutofit fontScale="25000" lnSpcReduction="20000"/>
          </a:bodyPr>
          <a:lstStyle/>
          <a:p>
            <a:pPr marL="0" indent="0">
              <a:buNone/>
            </a:pPr>
            <a:endParaRPr lang="fr-CA" altLang="fr-FR" sz="7200" b="1"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buNone/>
            </a:pPr>
            <a:r>
              <a:rPr lang="fr-CA" altLang="fr-FR" sz="7200" b="1" dirty="0">
                <a:latin typeface="Times New Roman" panose="02020603050405020304" pitchFamily="18" charset="0"/>
                <a:ea typeface="ＭＳ Ｐゴシック" panose="020B0600070205080204" pitchFamily="34" charset="-128"/>
                <a:cs typeface="Times New Roman" panose="02020603050405020304" pitchFamily="18" charset="0"/>
              </a:rPr>
              <a:t>Bonnie Campbell  </a:t>
            </a:r>
          </a:p>
          <a:p>
            <a:pPr marL="0" indent="0">
              <a:buNone/>
            </a:pPr>
            <a:r>
              <a:rPr lang="fr-CA" altLang="fr-FR" sz="7200" b="1" dirty="0">
                <a:latin typeface="Times New Roman" panose="02020603050405020304" pitchFamily="18" charset="0"/>
                <a:ea typeface="ＭＳ Ｐゴシック" panose="020B0600070205080204" pitchFamily="34" charset="-128"/>
                <a:cs typeface="Times New Roman" panose="02020603050405020304" pitchFamily="18" charset="0"/>
              </a:rPr>
              <a:t>Professeure émérite</a:t>
            </a:r>
          </a:p>
          <a:p>
            <a:pPr marL="0" indent="0">
              <a:buNone/>
            </a:pPr>
            <a:r>
              <a:rPr lang="fr-CA" altLang="fr-FR" sz="7200" b="1" dirty="0">
                <a:latin typeface="Times New Roman" panose="02020603050405020304" pitchFamily="18" charset="0"/>
                <a:ea typeface="ＭＳ Ｐゴシック" panose="020B0600070205080204" pitchFamily="34" charset="-128"/>
                <a:cs typeface="Times New Roman" panose="02020603050405020304" pitchFamily="18" charset="0"/>
              </a:rPr>
              <a:t>Université du Québec à Montréal (UQAM)</a:t>
            </a:r>
          </a:p>
          <a:p>
            <a:pPr marL="0" indent="0">
              <a:buNone/>
            </a:pPr>
            <a:r>
              <a:rPr lang="fr-CA" altLang="fr-FR" sz="7200" b="1" dirty="0">
                <a:latin typeface="Times New Roman" panose="02020603050405020304" pitchFamily="18" charset="0"/>
                <a:ea typeface="ＭＳ Ｐゴシック" panose="020B0600070205080204" pitchFamily="34" charset="-128"/>
                <a:cs typeface="Times New Roman" panose="02020603050405020304" pitchFamily="18" charset="0"/>
              </a:rPr>
              <a:t>Présentée dans le cadre du Séminaire </a:t>
            </a:r>
            <a:r>
              <a:rPr lang="fr-CA" sz="7200" b="1" dirty="0">
                <a:latin typeface="Times New Roman" panose="02020603050405020304" pitchFamily="18" charset="0"/>
                <a:ea typeface="ＭＳ Ｐゴシック" panose="020B0600070205080204" pitchFamily="34" charset="-128"/>
                <a:cs typeface="Times New Roman" panose="02020603050405020304" pitchFamily="18" charset="0"/>
              </a:rPr>
              <a:t>Conflits socio-écologiques, extractivisme et transition énergétique : apprentissages, luttes et perspectives </a:t>
            </a:r>
            <a:endParaRPr lang="fr-CA" altLang="fr-FR" sz="7200" b="1"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buNone/>
            </a:pPr>
            <a:r>
              <a:rPr lang="fr-CA" altLang="fr-FR" sz="7200" b="1" dirty="0">
                <a:latin typeface="Times New Roman" panose="02020603050405020304" pitchFamily="18" charset="0"/>
                <a:ea typeface="ＭＳ Ｐゴシック" panose="020B0600070205080204" pitchFamily="34" charset="-128"/>
                <a:cs typeface="Times New Roman" panose="02020603050405020304" pitchFamily="18" charset="0"/>
              </a:rPr>
              <a:t>Université du Québec à Montréal</a:t>
            </a:r>
          </a:p>
          <a:p>
            <a:pPr marL="0" indent="0">
              <a:buNone/>
            </a:pPr>
            <a:r>
              <a:rPr lang="fr-CA" altLang="fr-FR" sz="7200" b="1" dirty="0">
                <a:latin typeface="Times New Roman" panose="02020603050405020304" pitchFamily="18" charset="0"/>
                <a:ea typeface="ＭＳ Ｐゴシック" panose="020B0600070205080204" pitchFamily="34" charset="-128"/>
                <a:cs typeface="Times New Roman" panose="02020603050405020304" pitchFamily="18" charset="0"/>
              </a:rPr>
              <a:t>Le 29 avril 2021</a:t>
            </a:r>
          </a:p>
          <a:p>
            <a:pPr marL="0" indent="0">
              <a:buNone/>
            </a:pPr>
            <a:r>
              <a:rPr lang="fr-CA" altLang="fr-FR" sz="2400" b="1" dirty="0">
                <a:ea typeface="ＭＳ Ｐゴシック" panose="020B0600070205080204" pitchFamily="34" charset="-128"/>
              </a:rPr>
              <a:t> </a:t>
            </a:r>
          </a:p>
          <a:p>
            <a:endParaRPr lang="fr-CA" dirty="0"/>
          </a:p>
        </p:txBody>
      </p:sp>
      <p:sp>
        <p:nvSpPr>
          <p:cNvPr id="4" name="Slide Number Placeholder 3">
            <a:extLst>
              <a:ext uri="{FF2B5EF4-FFF2-40B4-BE49-F238E27FC236}">
                <a16:creationId xmlns:a16="http://schemas.microsoft.com/office/drawing/2014/main" id="{EA1AE053-D302-4381-AA62-E2412F765434}"/>
              </a:ext>
            </a:extLst>
          </p:cNvPr>
          <p:cNvSpPr>
            <a:spLocks noGrp="1"/>
          </p:cNvSpPr>
          <p:nvPr>
            <p:ph type="sldNum" sz="quarter" idx="12"/>
          </p:nvPr>
        </p:nvSpPr>
        <p:spPr/>
        <p:txBody>
          <a:bodyPr/>
          <a:lstStyle/>
          <a:p>
            <a:fld id="{5F08127D-118C-634C-9D3F-DB046202F4E2}" type="slidenum">
              <a:rPr lang="fr-FR" smtClean="0"/>
              <a:t>1</a:t>
            </a:fld>
            <a:endParaRPr lang="fr-FR"/>
          </a:p>
        </p:txBody>
      </p:sp>
    </p:spTree>
    <p:extLst>
      <p:ext uri="{BB962C8B-B14F-4D97-AF65-F5344CB8AC3E}">
        <p14:creationId xmlns:p14="http://schemas.microsoft.com/office/powerpoint/2010/main" val="2563676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370C62-6026-4E65-A81C-9E569C784B37}"/>
              </a:ext>
            </a:extLst>
          </p:cNvPr>
          <p:cNvSpPr>
            <a:spLocks noGrp="1"/>
          </p:cNvSpPr>
          <p:nvPr>
            <p:ph type="title"/>
          </p:nvPr>
        </p:nvSpPr>
        <p:spPr>
          <a:xfrm>
            <a:off x="457200" y="274638"/>
            <a:ext cx="8229600" cy="2002070"/>
          </a:xfrm>
        </p:spPr>
        <p:txBody>
          <a:bodyPr>
            <a:normAutofit/>
          </a:bodyPr>
          <a:lstStyle/>
          <a:p>
            <a:r>
              <a:rPr lang="fr-C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Canada: centre international de financement par actions pour les investisseurs miniers </a:t>
            </a:r>
            <a:br>
              <a:rPr lang="fr-CA" sz="2800" dirty="0">
                <a:solidFill>
                  <a:srgbClr val="333333"/>
                </a:solidFill>
                <a:effectLst/>
                <a:latin typeface="Arial" panose="020B0604020202020204" pitchFamily="34" charset="0"/>
                <a:ea typeface="Calibri" panose="020F0502020204030204" pitchFamily="34" charset="0"/>
                <a:cs typeface="Times New Roman" panose="02020603050405020304" pitchFamily="18" charset="0"/>
              </a:rPr>
            </a:br>
            <a:endParaRPr lang="fr-CA" sz="2800" dirty="0"/>
          </a:p>
        </p:txBody>
      </p:sp>
      <p:sp>
        <p:nvSpPr>
          <p:cNvPr id="3" name="Espace réservé du contenu 2">
            <a:extLst>
              <a:ext uri="{FF2B5EF4-FFF2-40B4-BE49-F238E27FC236}">
                <a16:creationId xmlns:a16="http://schemas.microsoft.com/office/drawing/2014/main" id="{625CCFC4-2A94-4689-A8EB-62D6B1F0A7E2}"/>
              </a:ext>
            </a:extLst>
          </p:cNvPr>
          <p:cNvSpPr>
            <a:spLocks noGrp="1"/>
          </p:cNvSpPr>
          <p:nvPr>
            <p:ph idx="1"/>
          </p:nvPr>
        </p:nvSpPr>
        <p:spPr>
          <a:xfrm>
            <a:off x="457199" y="1711158"/>
            <a:ext cx="8459537" cy="4892842"/>
          </a:xfrm>
        </p:spPr>
        <p:txBody>
          <a:bodyPr>
            <a:noAutofit/>
          </a:bodyPr>
          <a:lstStyle/>
          <a:p>
            <a:r>
              <a:rPr lang="fr-CA"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Les sociétés inscrites aux bourses canadiennes (TSX et TSX-V) mobilisent entre le tiers et la moitié des capitaux investis dans l’exploitation minière à l’échelle mondiale. </a:t>
            </a:r>
          </a:p>
          <a:p>
            <a:endParaRPr lang="fr-CA"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fr-CA"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Plus de 55 % des sociétés minières cotées en bourse le sont au Canada. </a:t>
            </a:r>
          </a:p>
          <a:p>
            <a:endParaRPr lang="fr-CA"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fr-CA"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Pourquoi ? </a:t>
            </a:r>
            <a:r>
              <a:rPr lang="fr-CA" sz="2400" dirty="0">
                <a:solidFill>
                  <a:srgbClr val="333333"/>
                </a:solidFill>
                <a:latin typeface="Times New Roman" panose="02020603050405020304" pitchFamily="18" charset="0"/>
                <a:ea typeface="Calibri" panose="020F0502020204030204" pitchFamily="34" charset="0"/>
                <a:cs typeface="Times New Roman" panose="02020603050405020304" pitchFamily="18" charset="0"/>
              </a:rPr>
              <a:t>C</a:t>
            </a:r>
            <a:r>
              <a:rPr lang="fr-CA" sz="2400" dirty="0">
                <a:solidFill>
                  <a:srgbClr val="333333"/>
                </a:solidFill>
                <a:latin typeface="Times New Roman" panose="02020603050405020304" pitchFamily="18" charset="0"/>
                <a:cs typeface="Times New Roman" panose="02020603050405020304" pitchFamily="18" charset="0"/>
              </a:rPr>
              <a:t>apacité de lever des capitaux et longue tradition minière canadienne assurée par la réglementation.</a:t>
            </a:r>
          </a:p>
          <a:p>
            <a:endParaRPr lang="fr-CA" sz="2400" dirty="0">
              <a:solidFill>
                <a:srgbClr val="333333"/>
              </a:solidFill>
              <a:latin typeface="Times New Roman" panose="02020603050405020304" pitchFamily="18" charset="0"/>
              <a:cs typeface="Times New Roman" panose="02020603050405020304" pitchFamily="18" charset="0"/>
            </a:endParaRPr>
          </a:p>
          <a:p>
            <a:pPr marL="0" indent="0">
              <a:buNone/>
            </a:pPr>
            <a:r>
              <a:rPr lang="fr-CA" sz="1800" dirty="0">
                <a:effectLst/>
                <a:latin typeface="Times New Roman" panose="02020603050405020304" pitchFamily="18" charset="0"/>
                <a:ea typeface="Calibri" panose="020F0502020204030204" pitchFamily="34" charset="0"/>
                <a:cs typeface="Times New Roman" panose="02020603050405020304" pitchFamily="18" charset="0"/>
              </a:rPr>
              <a:t>Ressources Naturelles Canada, Bulletin d’information novembre 2014</a:t>
            </a:r>
          </a:p>
          <a:p>
            <a:endParaRPr lang="fr-CA" sz="2400" dirty="0"/>
          </a:p>
        </p:txBody>
      </p:sp>
      <p:sp>
        <p:nvSpPr>
          <p:cNvPr id="4" name="Espace réservé du numéro de diapositive 3">
            <a:extLst>
              <a:ext uri="{FF2B5EF4-FFF2-40B4-BE49-F238E27FC236}">
                <a16:creationId xmlns:a16="http://schemas.microsoft.com/office/drawing/2014/main" id="{973DFFA5-2F27-4B60-9F8C-BDB352ACA926}"/>
              </a:ext>
            </a:extLst>
          </p:cNvPr>
          <p:cNvSpPr>
            <a:spLocks noGrp="1"/>
          </p:cNvSpPr>
          <p:nvPr>
            <p:ph type="sldNum" sz="quarter" idx="12"/>
          </p:nvPr>
        </p:nvSpPr>
        <p:spPr/>
        <p:txBody>
          <a:bodyPr/>
          <a:lstStyle/>
          <a:p>
            <a:fld id="{5F08127D-118C-634C-9D3F-DB046202F4E2}" type="slidenum">
              <a:rPr lang="fr-FR" smtClean="0"/>
              <a:t>10</a:t>
            </a:fld>
            <a:endParaRPr lang="fr-FR"/>
          </a:p>
        </p:txBody>
      </p:sp>
    </p:spTree>
    <p:extLst>
      <p:ext uri="{BB962C8B-B14F-4D97-AF65-F5344CB8AC3E}">
        <p14:creationId xmlns:p14="http://schemas.microsoft.com/office/powerpoint/2010/main" val="2554458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87157" y="404813"/>
            <a:ext cx="8676105"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ctr"/>
            <a:r>
              <a:rPr lang="fr-FR" sz="2400" b="1" dirty="0">
                <a:solidFill>
                  <a:schemeClr val="tx2">
                    <a:lumMod val="75000"/>
                  </a:schemeClr>
                </a:solidFill>
                <a:latin typeface="Times New Roman" panose="02020603050405020304" pitchFamily="18" charset="0"/>
                <a:cs typeface="Times New Roman" panose="02020603050405020304" pitchFamily="18" charset="0"/>
              </a:rPr>
              <a:t>2. </a:t>
            </a:r>
            <a:r>
              <a:rPr lang="fr-FR" sz="2800" b="1" dirty="0">
                <a:solidFill>
                  <a:schemeClr val="tx2">
                    <a:lumMod val="75000"/>
                  </a:schemeClr>
                </a:solidFill>
                <a:latin typeface="Times New Roman" panose="02020603050405020304" pitchFamily="18" charset="0"/>
                <a:cs typeface="Times New Roman" panose="02020603050405020304" pitchFamily="18" charset="0"/>
              </a:rPr>
              <a:t>La libéralisation du secteur minier à partir des années 1980 et 1990 en Afrique et en Amérique latine</a:t>
            </a:r>
            <a:endParaRPr lang="fr-CA" sz="2800"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20483" name="Rectangle 3"/>
          <p:cNvSpPr>
            <a:spLocks noChangeArrowheads="1"/>
          </p:cNvSpPr>
          <p:nvPr/>
        </p:nvSpPr>
        <p:spPr bwMode="auto">
          <a:xfrm>
            <a:off x="609390" y="1530378"/>
            <a:ext cx="7702825" cy="38045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oAutofit/>
          </a:bodyPr>
          <a:lstStyle/>
          <a:p>
            <a:pPr marL="342900" indent="-342900" algn="just">
              <a:lnSpc>
                <a:spcPct val="110000"/>
              </a:lnSpc>
              <a:buFont typeface="Arial"/>
              <a:buChar char="•"/>
            </a:pPr>
            <a:r>
              <a:rPr lang="fr-FR" sz="2400" dirty="0">
                <a:latin typeface="Times New Roman" panose="02020603050405020304" pitchFamily="18" charset="0"/>
                <a:cs typeface="Times New Roman" panose="02020603050405020304" pitchFamily="18" charset="0"/>
              </a:rPr>
              <a:t>Processus cumulatif de réformes de codes miniers afin de les rendre de plus en plus libéralisés et en mesure d’attirer des investissements étrangers.</a:t>
            </a:r>
          </a:p>
          <a:p>
            <a:pPr marL="342900" indent="-342900" algn="just">
              <a:lnSpc>
                <a:spcPct val="110000"/>
              </a:lnSpc>
              <a:buFont typeface="Arial"/>
              <a:buChar char="•"/>
            </a:pPr>
            <a:endParaRPr lang="fr-FR" sz="2400" dirty="0">
              <a:latin typeface="Times New Roman" panose="02020603050405020304" pitchFamily="18" charset="0"/>
              <a:cs typeface="Times New Roman" panose="02020603050405020304" pitchFamily="18" charset="0"/>
            </a:endParaRPr>
          </a:p>
          <a:p>
            <a:pPr marL="342900" indent="-342900" algn="just">
              <a:lnSpc>
                <a:spcPct val="110000"/>
              </a:lnSpc>
              <a:buFont typeface="Arial"/>
              <a:buChar char="•"/>
            </a:pPr>
            <a:r>
              <a:rPr lang="fr-FR" sz="2400" dirty="0">
                <a:latin typeface="Times New Roman" panose="02020603050405020304" pitchFamily="18" charset="0"/>
                <a:cs typeface="Times New Roman" panose="02020603050405020304" pitchFamily="18" charset="0"/>
              </a:rPr>
              <a:t>Réduction ou abolition de différentes formes d’imposition, réduction des taux des royautés, etc.</a:t>
            </a:r>
          </a:p>
          <a:p>
            <a:pPr marL="342900" indent="-342900" algn="just">
              <a:lnSpc>
                <a:spcPct val="110000"/>
              </a:lnSpc>
              <a:buFont typeface="Arial"/>
              <a:buChar char="•"/>
            </a:pPr>
            <a:endParaRPr lang="fr-FR" sz="2400" dirty="0">
              <a:latin typeface="Times New Roman" panose="02020603050405020304" pitchFamily="18" charset="0"/>
              <a:cs typeface="Times New Roman" panose="02020603050405020304" pitchFamily="18" charset="0"/>
            </a:endParaRPr>
          </a:p>
          <a:p>
            <a:pPr marL="342900" indent="-342900" algn="just">
              <a:lnSpc>
                <a:spcPct val="110000"/>
              </a:lnSpc>
              <a:buFont typeface="Arial"/>
              <a:buChar char="•"/>
            </a:pPr>
            <a:r>
              <a:rPr lang="fr-FR" sz="2400" dirty="0">
                <a:latin typeface="Times New Roman" panose="02020603050405020304" pitchFamily="18" charset="0"/>
                <a:cs typeface="Times New Roman" panose="02020603050405020304" pitchFamily="18" charset="0"/>
              </a:rPr>
              <a:t>Mesures d’incitation tel que la suspension du paiement d’impôts pendant les premières années d’opération, l’introduction de clauses de stabilité fiscale, etc.</a:t>
            </a: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11</a:t>
            </a:fld>
            <a:endParaRPr lang="fr-FR"/>
          </a:p>
        </p:txBody>
      </p:sp>
    </p:spTree>
    <p:extLst>
      <p:ext uri="{BB962C8B-B14F-4D97-AF65-F5344CB8AC3E}">
        <p14:creationId xmlns:p14="http://schemas.microsoft.com/office/powerpoint/2010/main" val="76530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51326" y="1611999"/>
            <a:ext cx="8435474" cy="560828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Autofit/>
          </a:bodyPr>
          <a:lstStyle/>
          <a:p>
            <a:pPr marL="342900" indent="-342900">
              <a:spcBef>
                <a:spcPts val="1200"/>
              </a:spcBef>
              <a:buFont typeface="Arial"/>
              <a:buChar char="•"/>
            </a:pPr>
            <a:r>
              <a:rPr lang="fr-FR" sz="2400" dirty="0">
                <a:latin typeface="Times New Roman" panose="02020603050405020304" pitchFamily="18" charset="0"/>
                <a:cs typeface="Times New Roman" panose="02020603050405020304" pitchFamily="18" charset="0"/>
              </a:rPr>
              <a:t>Réduction de l’autorité et de la souveraineté de l’État (cède les droits sur les ressources à des acteurs privés comme dans le </a:t>
            </a:r>
            <a:r>
              <a:rPr lang="fr-FR" sz="2400" i="1" dirty="0">
                <a:latin typeface="Times New Roman" panose="02020603050405020304" pitchFamily="18" charset="0"/>
                <a:cs typeface="Times New Roman" panose="02020603050405020304" pitchFamily="18" charset="0"/>
              </a:rPr>
              <a:t>free </a:t>
            </a:r>
            <a:r>
              <a:rPr lang="fr-FR" sz="2400" i="1" dirty="0" err="1">
                <a:latin typeface="Times New Roman" panose="02020603050405020304" pitchFamily="18" charset="0"/>
                <a:cs typeface="Times New Roman" panose="02020603050405020304" pitchFamily="18" charset="0"/>
              </a:rPr>
              <a:t>mining</a:t>
            </a:r>
            <a:r>
              <a:rPr lang="fr-FR" sz="2400" i="1" dirty="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au Canada)</a:t>
            </a:r>
          </a:p>
          <a:p>
            <a:pPr marL="342900" indent="-342900">
              <a:spcBef>
                <a:spcPts val="1200"/>
              </a:spcBef>
              <a:buFont typeface="Arial"/>
              <a:buChar char="•"/>
            </a:pPr>
            <a:r>
              <a:rPr lang="fr-FR" sz="2400" dirty="0">
                <a:latin typeface="Times New Roman" panose="02020603050405020304" pitchFamily="18" charset="0"/>
                <a:cs typeface="Times New Roman" panose="02020603050405020304" pitchFamily="18" charset="0"/>
              </a:rPr>
              <a:t>Redéfinition du rôle de l’État, réaménagement en profondeur de la distinction entre sphères de responsabilité publiques et privées</a:t>
            </a:r>
          </a:p>
          <a:p>
            <a:pPr marL="342900" indent="-342900">
              <a:spcBef>
                <a:spcPts val="1200"/>
              </a:spcBef>
              <a:buFont typeface="Arial"/>
              <a:buChar char="•"/>
            </a:pPr>
            <a:r>
              <a:rPr lang="fr-FR" sz="2400" dirty="0">
                <a:latin typeface="Times New Roman" panose="02020603050405020304" pitchFamily="18" charset="0"/>
                <a:cs typeface="Times New Roman" panose="02020603050405020304" pitchFamily="18" charset="0"/>
              </a:rPr>
              <a:t>Réduction des capacités institutionnelles de l’État pour assurer la mise en œuvre et le suivi de ses propres réglementations</a:t>
            </a:r>
          </a:p>
          <a:p>
            <a:pPr marL="342900" indent="-342900">
              <a:spcBef>
                <a:spcPts val="1200"/>
              </a:spcBef>
              <a:buFont typeface="Arial"/>
              <a:buChar char="•"/>
            </a:pPr>
            <a:r>
              <a:rPr lang="fr-FR" sz="2400" dirty="0">
                <a:latin typeface="Times New Roman" panose="02020603050405020304" pitchFamily="18" charset="0"/>
                <a:cs typeface="Times New Roman" panose="02020603050405020304" pitchFamily="18" charset="0"/>
              </a:rPr>
              <a:t>Parfois, institutionnalisation d’un mode de reproduction du pouvoir (un «  </a:t>
            </a:r>
            <a:r>
              <a:rPr lang="fr-FR" sz="2400" i="1" dirty="0" err="1">
                <a:latin typeface="Times New Roman" panose="02020603050405020304" pitchFamily="18" charset="0"/>
                <a:cs typeface="Times New Roman" panose="02020603050405020304" pitchFamily="18" charset="0"/>
              </a:rPr>
              <a:t>politics</a:t>
            </a:r>
            <a:r>
              <a:rPr lang="fr-FR" sz="2400" i="1" dirty="0">
                <a:latin typeface="Times New Roman" panose="02020603050405020304" pitchFamily="18" charset="0"/>
                <a:cs typeface="Times New Roman" panose="02020603050405020304" pitchFamily="18" charset="0"/>
              </a:rPr>
              <a:t> of </a:t>
            </a:r>
            <a:r>
              <a:rPr lang="fr-FR" sz="2400" i="1" dirty="0" err="1">
                <a:latin typeface="Times New Roman" panose="02020603050405020304" pitchFamily="18" charset="0"/>
                <a:cs typeface="Times New Roman" panose="02020603050405020304" pitchFamily="18" charset="0"/>
              </a:rPr>
              <a:t>mining</a:t>
            </a:r>
            <a:r>
              <a:rPr lang="fr-FR" sz="2400" i="1" dirty="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 qui lie décideurs internes à de puissants acteurs externes, menant à des processus souvent peu transparents dans lesquels l’imputabilité fait défaut.</a:t>
            </a: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12</a:t>
            </a:fld>
            <a:endParaRPr lang="fr-FR"/>
          </a:p>
        </p:txBody>
      </p:sp>
      <p:sp>
        <p:nvSpPr>
          <p:cNvPr id="5" name="Rectangle 1">
            <a:extLst>
              <a:ext uri="{FF2B5EF4-FFF2-40B4-BE49-F238E27FC236}">
                <a16:creationId xmlns:a16="http://schemas.microsoft.com/office/drawing/2014/main" id="{2E56CEEA-EB6B-4E30-BA8C-A82FDDAA59D1}"/>
              </a:ext>
            </a:extLst>
          </p:cNvPr>
          <p:cNvSpPr>
            <a:spLocks noChangeArrowheads="1"/>
          </p:cNvSpPr>
          <p:nvPr/>
        </p:nvSpPr>
        <p:spPr bwMode="auto">
          <a:xfrm>
            <a:off x="187157" y="404813"/>
            <a:ext cx="8676105"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ctr"/>
            <a:r>
              <a:rPr lang="fr-FR" sz="2800" b="1" dirty="0">
                <a:solidFill>
                  <a:schemeClr val="tx2">
                    <a:lumMod val="75000"/>
                  </a:schemeClr>
                </a:solidFill>
                <a:latin typeface="Times New Roman" panose="02020603050405020304" pitchFamily="18" charset="0"/>
                <a:cs typeface="Times New Roman" panose="02020603050405020304" pitchFamily="18" charset="0"/>
              </a:rPr>
              <a:t>2. La libéralisation du secteur minier à partir des années 1980 et 1990 (suite)</a:t>
            </a:r>
            <a:endParaRPr lang="fr-CA" sz="2800" dirty="0">
              <a:solidFill>
                <a:schemeClr val="tx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0484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3"/>
          <p:cNvSpPr>
            <a:spLocks noGrp="1" noChangeArrowheads="1"/>
          </p:cNvSpPr>
          <p:nvPr>
            <p:ph type="body" idx="4294967295"/>
          </p:nvPr>
        </p:nvSpPr>
        <p:spPr>
          <a:xfrm>
            <a:off x="457200" y="1552575"/>
            <a:ext cx="8229600" cy="4468813"/>
          </a:xfrm>
        </p:spPr>
        <p:txBody>
          <a:bodyPr>
            <a:noAutofit/>
          </a:bodyPr>
          <a:lstStyle/>
          <a:p>
            <a:pPr marL="0" indent="0" eaLnBrk="1" hangingPunct="1">
              <a:spcBef>
                <a:spcPts val="1200"/>
              </a:spcBef>
              <a:buNone/>
            </a:pPr>
            <a:r>
              <a:rPr lang="fr-CA" sz="2200" u="sng" dirty="0">
                <a:latin typeface="Times New Roman"/>
                <a:cs typeface="Times New Roman"/>
              </a:rPr>
              <a:t>Libéralisation du secteur minier</a:t>
            </a:r>
          </a:p>
          <a:p>
            <a:pPr marL="0" indent="0" eaLnBrk="1" hangingPunct="1">
              <a:spcBef>
                <a:spcPts val="1200"/>
              </a:spcBef>
              <a:buNone/>
            </a:pPr>
            <a:r>
              <a:rPr lang="fr-FR" sz="2200" dirty="0">
                <a:latin typeface="Times New Roman"/>
                <a:cs typeface="Times New Roman"/>
              </a:rPr>
              <a:t>Transfert croissant de responsabilités qui relevaient auparavant des États à des entreprises transnationales minières</a:t>
            </a:r>
          </a:p>
          <a:p>
            <a:pPr marL="0" indent="0" eaLnBrk="1" hangingPunct="1">
              <a:spcBef>
                <a:spcPts val="1200"/>
              </a:spcBef>
              <a:buNone/>
            </a:pPr>
            <a:r>
              <a:rPr lang="fr-FR" sz="2200" dirty="0">
                <a:latin typeface="Times New Roman"/>
                <a:cs typeface="Times New Roman"/>
              </a:rPr>
              <a:t>Comme conséquence des défaillances des systèmes nationaux de régulation et de capacités affaiblies des États, émergence d’un « système juridique transnational » (</a:t>
            </a:r>
            <a:r>
              <a:rPr lang="fr-CA" sz="2200" dirty="0">
                <a:latin typeface="Times New Roman"/>
                <a:cs typeface="Times New Roman"/>
              </a:rPr>
              <a:t>évaluation des impacts environnementaux (ÉIE)</a:t>
            </a:r>
            <a:r>
              <a:rPr lang="fr-FR" sz="2200" dirty="0">
                <a:latin typeface="Times New Roman"/>
                <a:cs typeface="Times New Roman"/>
              </a:rPr>
              <a:t>, déplacement des populations, etc.)</a:t>
            </a:r>
          </a:p>
          <a:p>
            <a:pPr marL="0" indent="0" eaLnBrk="1" hangingPunct="1">
              <a:spcBef>
                <a:spcPts val="1200"/>
              </a:spcBef>
              <a:buNone/>
            </a:pPr>
            <a:r>
              <a:rPr lang="fr-CA" sz="2200" dirty="0">
                <a:latin typeface="Times New Roman"/>
                <a:cs typeface="Times New Roman"/>
              </a:rPr>
              <a:t>Difficultés d’</a:t>
            </a:r>
            <a:r>
              <a:rPr lang="fr-FR" altLang="ja-JP" sz="2200" dirty="0">
                <a:latin typeface="Times New Roman"/>
                <a:cs typeface="Times New Roman"/>
              </a:rPr>
              <a:t>appropriation locale de ces normes et manque de capacité  de mise en œuvre des règlementations adoptées causeront des problèmes de responsabilité, d</a:t>
            </a:r>
            <a:r>
              <a:rPr lang="fr-FR" sz="2200" dirty="0">
                <a:latin typeface="Times New Roman"/>
                <a:cs typeface="Times New Roman"/>
              </a:rPr>
              <a:t>’</a:t>
            </a:r>
            <a:r>
              <a:rPr lang="fr-FR" altLang="ja-JP" sz="2200" dirty="0">
                <a:latin typeface="Times New Roman"/>
                <a:cs typeface="Times New Roman"/>
              </a:rPr>
              <a:t>imputabilité, de légitimité d’où l'emphase sur RSE</a:t>
            </a:r>
          </a:p>
          <a:p>
            <a:pPr marL="0" indent="0" eaLnBrk="1" hangingPunct="1">
              <a:spcBef>
                <a:spcPts val="1200"/>
              </a:spcBef>
              <a:buNone/>
            </a:pPr>
            <a:r>
              <a:rPr lang="fr-FR" sz="2200" dirty="0">
                <a:latin typeface="Times New Roman"/>
                <a:cs typeface="Times New Roman"/>
              </a:rPr>
              <a:t>Ambiguïté sur la répartition des responsabilités, le « retrait sélectif » des États mènent à un risque réel et croissant de conflits.</a:t>
            </a:r>
            <a:endParaRPr lang="fr-CA" sz="2200" dirty="0">
              <a:latin typeface="Times New Roman"/>
              <a:cs typeface="Times New Roman"/>
            </a:endParaRPr>
          </a:p>
          <a:p>
            <a:pPr lvl="1" eaLnBrk="1" hangingPunct="1"/>
            <a:endParaRPr lang="fr-FR" sz="2200" dirty="0">
              <a:latin typeface="Times New Roman"/>
              <a:cs typeface="Times New Roman"/>
            </a:endParaRPr>
          </a:p>
        </p:txBody>
      </p:sp>
      <p:sp>
        <p:nvSpPr>
          <p:cNvPr id="27650" name="Title 1"/>
          <p:cNvSpPr>
            <a:spLocks/>
          </p:cNvSpPr>
          <p:nvPr/>
        </p:nvSpPr>
        <p:spPr bwMode="auto">
          <a:xfrm>
            <a:off x="457200" y="269875"/>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fr-CA" sz="2800" b="1" dirty="0">
                <a:solidFill>
                  <a:schemeClr val="tx2"/>
                </a:solidFill>
                <a:latin typeface="Times New Roman" panose="02020603050405020304" pitchFamily="18" charset="0"/>
                <a:cs typeface="Times New Roman" panose="02020603050405020304" pitchFamily="18" charset="0"/>
              </a:rPr>
              <a:t>Contextualisation des changements à partir</a:t>
            </a:r>
          </a:p>
          <a:p>
            <a:pPr algn="ctr"/>
            <a:r>
              <a:rPr lang="fr-CA" sz="2800" b="1" dirty="0">
                <a:solidFill>
                  <a:schemeClr val="tx2"/>
                </a:solidFill>
                <a:latin typeface="Times New Roman" panose="02020603050405020304" pitchFamily="18" charset="0"/>
                <a:cs typeface="Times New Roman" panose="02020603050405020304" pitchFamily="18" charset="0"/>
              </a:rPr>
              <a:t> des années 1980</a:t>
            </a:r>
            <a:endParaRPr lang="en-US" sz="2800" b="1" dirty="0">
              <a:solidFill>
                <a:schemeClr val="tx2"/>
              </a:solidFill>
              <a:latin typeface="Times New Roman" panose="02020603050405020304" pitchFamily="18"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13</a:t>
            </a:fld>
            <a:endParaRPr lang="fr-FR"/>
          </a:p>
        </p:txBody>
      </p:sp>
    </p:spTree>
    <p:extLst>
      <p:ext uri="{BB962C8B-B14F-4D97-AF65-F5344CB8AC3E}">
        <p14:creationId xmlns:p14="http://schemas.microsoft.com/office/powerpoint/2010/main" val="4083010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3419475" y="620713"/>
            <a:ext cx="502285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endParaRPr lang="fr-CA" dirty="0"/>
          </a:p>
        </p:txBody>
      </p:sp>
      <p:sp>
        <p:nvSpPr>
          <p:cNvPr id="22530" name="Rectangle 2"/>
          <p:cNvSpPr>
            <a:spLocks noChangeArrowheads="1"/>
          </p:cNvSpPr>
          <p:nvPr/>
        </p:nvSpPr>
        <p:spPr bwMode="auto">
          <a:xfrm>
            <a:off x="539749" y="805070"/>
            <a:ext cx="7902575" cy="5717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ormAutofit/>
          </a:bodyPr>
          <a:lstStyle/>
          <a:p>
            <a:pPr algn="just">
              <a:spcBef>
                <a:spcPts val="600"/>
              </a:spcBef>
              <a:spcAft>
                <a:spcPts val="600"/>
              </a:spcAft>
            </a:pPr>
            <a:r>
              <a:rPr lang="fr-FR" sz="2800" b="1" dirty="0">
                <a:solidFill>
                  <a:srgbClr val="1F497D"/>
                </a:solidFill>
                <a:latin typeface="Times New Roman" panose="02020603050405020304" pitchFamily="18" charset="0"/>
                <a:cs typeface="Times New Roman" panose="02020603050405020304" pitchFamily="18" charset="0"/>
              </a:rPr>
              <a:t>3. Les années 1990</a:t>
            </a:r>
          </a:p>
          <a:p>
            <a:pPr algn="just">
              <a:spcBef>
                <a:spcPts val="600"/>
              </a:spcBef>
              <a:spcAft>
                <a:spcPts val="600"/>
              </a:spcAft>
            </a:pPr>
            <a:r>
              <a:rPr lang="fr-FR" sz="2000" dirty="0">
                <a:latin typeface="Times New Roman" panose="02020603050405020304" pitchFamily="18" charset="0"/>
                <a:cs typeface="Times New Roman" panose="02020603050405020304" pitchFamily="18" charset="0"/>
              </a:rPr>
              <a:t>Canada a été frappé de manière particulièrement vive par les difficultés de l’économie mondiale des années 1990, tel qu’illustré par les déficits de sa balance commerciale et de sa balance des paiements. </a:t>
            </a:r>
            <a:endParaRPr lang="fr-CA" sz="2000" dirty="0">
              <a:latin typeface="Times New Roman" panose="02020603050405020304" pitchFamily="18" charset="0"/>
              <a:cs typeface="Times New Roman" panose="02020603050405020304" pitchFamily="18" charset="0"/>
            </a:endParaRPr>
          </a:p>
          <a:p>
            <a:pPr algn="just">
              <a:spcBef>
                <a:spcPts val="600"/>
              </a:spcBef>
              <a:spcAft>
                <a:spcPts val="600"/>
              </a:spcAft>
            </a:pPr>
            <a:r>
              <a:rPr lang="fr-FR" sz="2000" i="1" dirty="0">
                <a:latin typeface="Times New Roman" panose="02020603050405020304" pitchFamily="18" charset="0"/>
                <a:cs typeface="Times New Roman" panose="02020603050405020304" pitchFamily="18" charset="0"/>
              </a:rPr>
              <a:t>Le</a:t>
            </a:r>
            <a:r>
              <a:rPr lang="fr-FR" sz="2000" dirty="0">
                <a:latin typeface="Times New Roman" panose="02020603050405020304" pitchFamily="18" charset="0"/>
                <a:cs typeface="Times New Roman" panose="02020603050405020304" pitchFamily="18" charset="0"/>
              </a:rPr>
              <a:t> </a:t>
            </a:r>
            <a:r>
              <a:rPr lang="fr-FR" sz="2000" i="1" dirty="0">
                <a:latin typeface="Times New Roman" panose="02020603050405020304" pitchFamily="18" charset="0"/>
                <a:cs typeface="Times New Roman" panose="02020603050405020304" pitchFamily="18" charset="0"/>
              </a:rPr>
              <a:t>Canada dans le Monde, </a:t>
            </a:r>
            <a:r>
              <a:rPr lang="fr-FR" sz="2000" dirty="0">
                <a:latin typeface="Times New Roman" panose="02020603050405020304" pitchFamily="18" charset="0"/>
                <a:cs typeface="Times New Roman" panose="02020603050405020304" pitchFamily="18" charset="0"/>
              </a:rPr>
              <a:t>Énoncé de la politique étrangère et de l’aide au développement de 1995 :</a:t>
            </a:r>
            <a:endParaRPr lang="fr-CA" sz="2000" dirty="0">
              <a:latin typeface="Times New Roman" panose="02020603050405020304" pitchFamily="18" charset="0"/>
              <a:cs typeface="Times New Roman" panose="02020603050405020304" pitchFamily="18" charset="0"/>
            </a:endParaRPr>
          </a:p>
          <a:p>
            <a:pPr algn="just">
              <a:spcBef>
                <a:spcPts val="600"/>
              </a:spcBef>
              <a:spcAft>
                <a:spcPts val="600"/>
              </a:spcAft>
            </a:pPr>
            <a:r>
              <a:rPr lang="fr-FR" sz="2000" dirty="0">
                <a:latin typeface="Times New Roman" panose="02020603050405020304" pitchFamily="18" charset="0"/>
                <a:cs typeface="Times New Roman" panose="02020603050405020304" pitchFamily="18" charset="0"/>
              </a:rPr>
              <a:t>« La promotion de la prospérité et de l’emploi est au cœur du programme d’action du gouvernement. Les marchés étrangers offrent d’énormes possibilités aux Canadiens : Pour aider les Canadiens à cet égard, le </a:t>
            </a:r>
            <a:r>
              <a:rPr lang="fr-FR" sz="2000" b="1" dirty="0">
                <a:latin typeface="Times New Roman" panose="02020603050405020304" pitchFamily="18" charset="0"/>
                <a:cs typeface="Times New Roman" panose="02020603050405020304" pitchFamily="18" charset="0"/>
              </a:rPr>
              <a:t>gouvernement s’efforcera d’édifier un cadre de politique économique nationale complémentaire</a:t>
            </a:r>
            <a:r>
              <a:rPr lang="fr-FR" sz="2000" dirty="0">
                <a:latin typeface="Times New Roman" panose="02020603050405020304" pitchFamily="18" charset="0"/>
                <a:cs typeface="Times New Roman" panose="02020603050405020304" pitchFamily="18" charset="0"/>
              </a:rPr>
              <a:t>, d’obtenir un meilleur accès aux marchés étrangers pour nos biens et nos services, de renforcer  l’ensemble de règles transparentes, équitables et prévisibles qui régissent </a:t>
            </a:r>
            <a:r>
              <a:rPr lang="fr-FR" sz="2000" b="1" dirty="0">
                <a:latin typeface="Times New Roman" panose="02020603050405020304" pitchFamily="18" charset="0"/>
                <a:cs typeface="Times New Roman" panose="02020603050405020304" pitchFamily="18" charset="0"/>
              </a:rPr>
              <a:t>le commerce et l’investissement internationaux, </a:t>
            </a:r>
            <a:r>
              <a:rPr lang="fr-FR" sz="2000" dirty="0">
                <a:latin typeface="Times New Roman" panose="02020603050405020304" pitchFamily="18" charset="0"/>
                <a:cs typeface="Times New Roman" panose="02020603050405020304" pitchFamily="18" charset="0"/>
              </a:rPr>
              <a:t>et </a:t>
            </a:r>
            <a:r>
              <a:rPr lang="fr-FR" sz="2000" b="1" dirty="0">
                <a:latin typeface="Times New Roman" panose="02020603050405020304" pitchFamily="18" charset="0"/>
                <a:cs typeface="Times New Roman" panose="02020603050405020304" pitchFamily="18" charset="0"/>
              </a:rPr>
              <a:t>de donner les moyens de garantir que les firmes canadiennes peuvent tirer avantage des débouchés à l’étranger. </a:t>
            </a:r>
            <a:r>
              <a:rPr lang="fr-FR" sz="2000" dirty="0">
                <a:latin typeface="Times New Roman" panose="02020603050405020304" pitchFamily="18" charset="0"/>
                <a:cs typeface="Times New Roman" panose="02020603050405020304" pitchFamily="18" charset="0"/>
              </a:rPr>
              <a:t>» </a:t>
            </a:r>
            <a:endParaRPr lang="fr-CA" sz="2000" dirty="0">
              <a:latin typeface="Times New Roman" panose="02020603050405020304" pitchFamily="18"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14</a:t>
            </a:fld>
            <a:endParaRPr lang="fr-FR"/>
          </a:p>
        </p:txBody>
      </p:sp>
    </p:spTree>
    <p:extLst>
      <p:ext uri="{BB962C8B-B14F-4D97-AF65-F5344CB8AC3E}">
        <p14:creationId xmlns:p14="http://schemas.microsoft.com/office/powerpoint/2010/main" val="2246372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p:cNvSpPr>
          <p:nvPr/>
        </p:nvSpPr>
        <p:spPr bwMode="auto">
          <a:xfrm>
            <a:off x="323850" y="0"/>
            <a:ext cx="84963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fr-CA" sz="3200" b="1" dirty="0">
                <a:solidFill>
                  <a:schemeClr val="tx2"/>
                </a:solidFill>
                <a:latin typeface="Times New Roman" panose="02020603050405020304" pitchFamily="18" charset="0"/>
                <a:cs typeface="Times New Roman" panose="02020603050405020304" pitchFamily="18" charset="0"/>
              </a:rPr>
              <a:t>Historique : le Canada et le secteur minier</a:t>
            </a:r>
            <a:endParaRPr lang="en-US" sz="3200" b="1" dirty="0">
              <a:solidFill>
                <a:schemeClr val="tx2"/>
              </a:solidFill>
              <a:latin typeface="Times New Roman" panose="02020603050405020304" pitchFamily="18" charset="0"/>
              <a:cs typeface="Times New Roman" panose="02020603050405020304" pitchFamily="18" charset="0"/>
            </a:endParaRPr>
          </a:p>
        </p:txBody>
      </p:sp>
      <p:grpSp>
        <p:nvGrpSpPr>
          <p:cNvPr id="23554" name="Group 11"/>
          <p:cNvGrpSpPr>
            <a:grpSpLocks/>
          </p:cNvGrpSpPr>
          <p:nvPr/>
        </p:nvGrpSpPr>
        <p:grpSpPr bwMode="auto">
          <a:xfrm>
            <a:off x="611559" y="1611312"/>
            <a:ext cx="8075241" cy="4859003"/>
            <a:chOff x="793" y="935"/>
            <a:chExt cx="4037" cy="2636"/>
          </a:xfrm>
        </p:grpSpPr>
        <p:pic>
          <p:nvPicPr>
            <p:cNvPr id="2356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 y="935"/>
              <a:ext cx="4037" cy="26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3561" name="Rectangle 9"/>
            <p:cNvSpPr>
              <a:spLocks noChangeArrowheads="1"/>
            </p:cNvSpPr>
            <p:nvPr/>
          </p:nvSpPr>
          <p:spPr bwMode="auto">
            <a:xfrm>
              <a:off x="1247" y="1480"/>
              <a:ext cx="1451" cy="454"/>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fr-CA"/>
            </a:p>
          </p:txBody>
        </p:sp>
      </p:grpSp>
      <p:sp>
        <p:nvSpPr>
          <p:cNvPr id="23555" name="Text Box 10"/>
          <p:cNvSpPr txBox="1">
            <a:spLocks noChangeArrowheads="1"/>
          </p:cNvSpPr>
          <p:nvPr/>
        </p:nvSpPr>
        <p:spPr bwMode="auto">
          <a:xfrm>
            <a:off x="2089150" y="904895"/>
            <a:ext cx="4968875"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50000"/>
              </a:spcBef>
            </a:pPr>
            <a:r>
              <a:rPr lang="fr-CA" sz="1800" dirty="0">
                <a:latin typeface="Times New Roman" panose="02020603050405020304" pitchFamily="18" charset="0"/>
                <a:cs typeface="Times New Roman" panose="02020603050405020304" pitchFamily="18" charset="0"/>
              </a:rPr>
              <a:t>Investissements des entreprises minières canadiennes dans le monde par continent</a:t>
            </a:r>
            <a:endParaRPr lang="fr-FR" sz="1800" dirty="0">
              <a:latin typeface="Times New Roman" panose="02020603050405020304" pitchFamily="18" charset="0"/>
              <a:cs typeface="Times New Roman" panose="02020603050405020304" pitchFamily="18" charset="0"/>
            </a:endParaRPr>
          </a:p>
        </p:txBody>
      </p:sp>
      <p:sp>
        <p:nvSpPr>
          <p:cNvPr id="23556" name="Text Box 12"/>
          <p:cNvSpPr txBox="1">
            <a:spLocks noChangeArrowheads="1"/>
          </p:cNvSpPr>
          <p:nvPr/>
        </p:nvSpPr>
        <p:spPr bwMode="auto">
          <a:xfrm>
            <a:off x="611559" y="6470315"/>
            <a:ext cx="3946330"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fr-CA" sz="1400" dirty="0"/>
              <a:t>Source: Ressources naturelles Canada, 2010</a:t>
            </a:r>
            <a:endParaRPr lang="fr-FR" sz="1400" dirty="0"/>
          </a:p>
        </p:txBody>
      </p:sp>
      <p:sp>
        <p:nvSpPr>
          <p:cNvPr id="12" name="ZoneTexte 11"/>
          <p:cNvSpPr txBox="1"/>
          <p:nvPr/>
        </p:nvSpPr>
        <p:spPr>
          <a:xfrm>
            <a:off x="149894" y="2615924"/>
            <a:ext cx="461665" cy="1990288"/>
          </a:xfrm>
          <a:prstGeom prst="rect">
            <a:avLst/>
          </a:prstGeom>
          <a:noFill/>
        </p:spPr>
        <p:txBody>
          <a:bodyPr vert="vert270" wrap="none">
            <a:spAutoFit/>
          </a:bodyPr>
          <a:lstStyle/>
          <a:p>
            <a:pPr>
              <a:defRPr/>
            </a:pPr>
            <a:r>
              <a:rPr lang="fr-CA" b="1" dirty="0">
                <a:ea typeface="+mn-ea"/>
                <a:cs typeface="+mn-cs"/>
              </a:rPr>
              <a:t>Milliards de Can$</a:t>
            </a: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15</a:t>
            </a:fld>
            <a:endParaRPr lang="fr-FR"/>
          </a:p>
        </p:txBody>
      </p:sp>
    </p:spTree>
    <p:extLst>
      <p:ext uri="{BB962C8B-B14F-4D97-AF65-F5344CB8AC3E}">
        <p14:creationId xmlns:p14="http://schemas.microsoft.com/office/powerpoint/2010/main" val="1772502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375271" y="457030"/>
            <a:ext cx="8712582" cy="8002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nchor="ctr">
            <a:spAutoFit/>
          </a:bodyPr>
          <a:lstStyle/>
          <a:p>
            <a:pPr algn="ctr" eaLnBrk="0" hangingPunct="0">
              <a:defRPr/>
            </a:pPr>
            <a:r>
              <a:rPr lang="fr-CA" sz="2800" b="1" dirty="0">
                <a:solidFill>
                  <a:srgbClr val="1F497D"/>
                </a:solidFill>
                <a:latin typeface="Times New Roman" panose="02020603050405020304" pitchFamily="18" charset="0"/>
                <a:cs typeface="Times New Roman" panose="02020603050405020304" pitchFamily="18" charset="0"/>
              </a:rPr>
              <a:t>Investissements canadiens miniers cumulatif en Afrique</a:t>
            </a:r>
          </a:p>
          <a:p>
            <a:pPr eaLnBrk="0" hangingPunct="0">
              <a:defRPr/>
            </a:pPr>
            <a:endParaRPr lang="fr-CA" dirty="0">
              <a:cs typeface="+mn-cs"/>
            </a:endParaRPr>
          </a:p>
        </p:txBody>
      </p:sp>
      <p:pic>
        <p:nvPicPr>
          <p:cNvPr id="24578"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3643" y="1310105"/>
            <a:ext cx="7972282" cy="52131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340" name="Rectangle 3"/>
          <p:cNvSpPr>
            <a:spLocks noChangeArrowheads="1"/>
          </p:cNvSpPr>
          <p:nvPr/>
        </p:nvSpPr>
        <p:spPr bwMode="auto">
          <a:xfrm>
            <a:off x="546696" y="6217850"/>
            <a:ext cx="4625335"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fr-FR" sz="1200" dirty="0">
                <a:latin typeface="Times New Roman" charset="0"/>
                <a:cs typeface="Times New Roman" charset="0"/>
              </a:rPr>
              <a:t>Source</a:t>
            </a:r>
            <a:r>
              <a:rPr lang="fr-FR" sz="1200" dirty="0">
                <a:cs typeface="Times New Roman" charset="0"/>
              </a:rPr>
              <a:t> </a:t>
            </a:r>
            <a:r>
              <a:rPr lang="fr-FR" sz="1200" dirty="0">
                <a:latin typeface="Times New Roman" charset="0"/>
                <a:cs typeface="Times New Roman" charset="0"/>
              </a:rPr>
              <a:t>: </a:t>
            </a:r>
            <a:r>
              <a:rPr lang="fr-CA" sz="1200" dirty="0">
                <a:latin typeface="Times New Roman" charset="0"/>
                <a:cs typeface="Times New Roman" charset="0"/>
              </a:rPr>
              <a:t>Gouvernement du Canada, </a:t>
            </a:r>
            <a:r>
              <a:rPr lang="fr-FR" sz="1200" dirty="0">
                <a:latin typeface="Times New Roman" charset="0"/>
                <a:cs typeface="Times New Roman" charset="0"/>
              </a:rPr>
              <a:t>Ressources naturelles Canada, 2010</a:t>
            </a:r>
            <a:endParaRPr lang="fr-FR" sz="1200" dirty="0"/>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16</a:t>
            </a:fld>
            <a:endParaRPr lang="fr-FR"/>
          </a:p>
        </p:txBody>
      </p:sp>
    </p:spTree>
    <p:extLst>
      <p:ext uri="{BB962C8B-B14F-4D97-AF65-F5344CB8AC3E}">
        <p14:creationId xmlns:p14="http://schemas.microsoft.com/office/powerpoint/2010/main" val="122788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F69B87C3-8020-439C-9DBD-61A305373566}"/>
              </a:ext>
            </a:extLst>
          </p:cNvPr>
          <p:cNvSpPr>
            <a:spLocks noGrp="1"/>
          </p:cNvSpPr>
          <p:nvPr>
            <p:ph type="title"/>
          </p:nvPr>
        </p:nvSpPr>
        <p:spPr>
          <a:xfrm>
            <a:off x="539394" y="182975"/>
            <a:ext cx="8229600" cy="1758538"/>
          </a:xfrm>
        </p:spPr>
        <p:txBody>
          <a:bodyPr>
            <a:normAutofit fontScale="90000"/>
          </a:bodyPr>
          <a:lstStyle/>
          <a:p>
            <a:r>
              <a:rPr lang="fr-CA" sz="3600" b="1" dirty="0">
                <a:solidFill>
                  <a:srgbClr val="1F497D"/>
                </a:solidFill>
                <a:latin typeface="Times New Roman" panose="02020603050405020304" pitchFamily="18" charset="0"/>
                <a:cs typeface="Times New Roman" panose="02020603050405020304" pitchFamily="18" charset="0"/>
              </a:rPr>
              <a:t>Évolution des investissements canadiens miniers cumulatif en Afrique </a:t>
            </a:r>
            <a:br>
              <a:rPr lang="fr-CA" sz="4400" b="1" dirty="0">
                <a:solidFill>
                  <a:srgbClr val="1F497D"/>
                </a:solidFill>
              </a:rPr>
            </a:br>
            <a:endParaRPr lang="fr-CA" dirty="0"/>
          </a:p>
        </p:txBody>
      </p:sp>
      <p:sp>
        <p:nvSpPr>
          <p:cNvPr id="8" name="Espace réservé du contenu 7">
            <a:extLst>
              <a:ext uri="{FF2B5EF4-FFF2-40B4-BE49-F238E27FC236}">
                <a16:creationId xmlns:a16="http://schemas.microsoft.com/office/drawing/2014/main" id="{40A0BCAE-5CCA-421D-917C-A15AC9EC7413}"/>
              </a:ext>
            </a:extLst>
          </p:cNvPr>
          <p:cNvSpPr>
            <a:spLocks noGrp="1"/>
          </p:cNvSpPr>
          <p:nvPr>
            <p:ph idx="1"/>
          </p:nvPr>
        </p:nvSpPr>
        <p:spPr>
          <a:xfrm>
            <a:off x="457200" y="1600200"/>
            <a:ext cx="8311794" cy="4949687"/>
          </a:xfrm>
        </p:spPr>
        <p:txBody>
          <a:bodyPr>
            <a:noAutofit/>
          </a:bodyPr>
          <a:lstStyle/>
          <a:p>
            <a:r>
              <a:rPr lang="fr-CA" sz="2000" dirty="0">
                <a:solidFill>
                  <a:srgbClr val="800000"/>
                </a:solidFill>
                <a:latin typeface="Times New Roman" panose="02020603050405020304" pitchFamily="18" charset="0"/>
                <a:cs typeface="Times New Roman" panose="02020603050405020304" pitchFamily="18" charset="0"/>
              </a:rPr>
              <a:t>Portrait en 2012: Le cuivre et l'or représentent la grande majorité de la production des mines canadiennes en Afrique en 2012. Les plus grandes sociétés canadiennes productrices en Afrique étaient: First Quantum, </a:t>
            </a:r>
            <a:r>
              <a:rPr lang="fr-CA" sz="2000" dirty="0" err="1">
                <a:solidFill>
                  <a:srgbClr val="800000"/>
                </a:solidFill>
                <a:latin typeface="Times New Roman" panose="02020603050405020304" pitchFamily="18" charset="0"/>
                <a:cs typeface="Times New Roman" panose="02020603050405020304" pitchFamily="18" charset="0"/>
              </a:rPr>
              <a:t>Lundin</a:t>
            </a:r>
            <a:r>
              <a:rPr lang="fr-CA" sz="2000" dirty="0">
                <a:solidFill>
                  <a:srgbClr val="800000"/>
                </a:solidFill>
                <a:latin typeface="Times New Roman" panose="02020603050405020304" pitchFamily="18" charset="0"/>
                <a:cs typeface="Times New Roman" panose="02020603050405020304" pitchFamily="18" charset="0"/>
              </a:rPr>
              <a:t> Mining, New Dawn Mining, Franco-Nevada, IAM Gold, Kinross, </a:t>
            </a:r>
            <a:r>
              <a:rPr lang="fr-CA" sz="2000" dirty="0" err="1">
                <a:solidFill>
                  <a:srgbClr val="800000"/>
                </a:solidFill>
                <a:latin typeface="Times New Roman" panose="02020603050405020304" pitchFamily="18" charset="0"/>
                <a:cs typeface="Times New Roman" panose="02020603050405020304" pitchFamily="18" charset="0"/>
              </a:rPr>
              <a:t>Galane</a:t>
            </a:r>
            <a:r>
              <a:rPr lang="fr-CA" sz="2000" dirty="0">
                <a:solidFill>
                  <a:srgbClr val="800000"/>
                </a:solidFill>
                <a:latin typeface="Times New Roman" panose="02020603050405020304" pitchFamily="18" charset="0"/>
                <a:cs typeface="Times New Roman" panose="02020603050405020304" pitchFamily="18" charset="0"/>
              </a:rPr>
              <a:t>, </a:t>
            </a:r>
            <a:r>
              <a:rPr lang="fr-CA" sz="2000" dirty="0" err="1">
                <a:solidFill>
                  <a:srgbClr val="800000"/>
                </a:solidFill>
                <a:latin typeface="Times New Roman" panose="02020603050405020304" pitchFamily="18" charset="0"/>
                <a:cs typeface="Times New Roman" panose="02020603050405020304" pitchFamily="18" charset="0"/>
              </a:rPr>
              <a:t>Barrick</a:t>
            </a:r>
            <a:r>
              <a:rPr lang="fr-CA" sz="2000" dirty="0">
                <a:solidFill>
                  <a:srgbClr val="800000"/>
                </a:solidFill>
                <a:latin typeface="Times New Roman" panose="02020603050405020304" pitchFamily="18" charset="0"/>
                <a:cs typeface="Times New Roman" panose="02020603050405020304" pitchFamily="18" charset="0"/>
              </a:rPr>
              <a:t> Gold, </a:t>
            </a:r>
            <a:r>
              <a:rPr lang="fr-CA" sz="2000" dirty="0" err="1">
                <a:solidFill>
                  <a:srgbClr val="800000"/>
                </a:solidFill>
                <a:latin typeface="Times New Roman" panose="02020603050405020304" pitchFamily="18" charset="0"/>
                <a:cs typeface="Times New Roman" panose="02020603050405020304" pitchFamily="18" charset="0"/>
              </a:rPr>
              <a:t>Nevsun</a:t>
            </a:r>
            <a:r>
              <a:rPr lang="fr-CA" sz="2000" dirty="0">
                <a:solidFill>
                  <a:srgbClr val="800000"/>
                </a:solidFill>
                <a:latin typeface="Times New Roman" panose="02020603050405020304" pitchFamily="18" charset="0"/>
                <a:cs typeface="Times New Roman" panose="02020603050405020304" pitchFamily="18" charset="0"/>
              </a:rPr>
              <a:t> </a:t>
            </a:r>
            <a:r>
              <a:rPr lang="fr-CA" sz="2000" dirty="0" err="1">
                <a:solidFill>
                  <a:srgbClr val="800000"/>
                </a:solidFill>
                <a:latin typeface="Times New Roman" panose="02020603050405020304" pitchFamily="18" charset="0"/>
                <a:cs typeface="Times New Roman" panose="02020603050405020304" pitchFamily="18" charset="0"/>
              </a:rPr>
              <a:t>Resources</a:t>
            </a:r>
            <a:r>
              <a:rPr lang="fr-CA" sz="2000" dirty="0">
                <a:solidFill>
                  <a:srgbClr val="800000"/>
                </a:solidFill>
                <a:latin typeface="Times New Roman" panose="02020603050405020304" pitchFamily="18" charset="0"/>
                <a:cs typeface="Times New Roman" panose="02020603050405020304" pitchFamily="18" charset="0"/>
              </a:rPr>
              <a:t> et </a:t>
            </a:r>
            <a:r>
              <a:rPr lang="fr-CA" sz="2000" dirty="0" err="1">
                <a:solidFill>
                  <a:srgbClr val="800000"/>
                </a:solidFill>
                <a:latin typeface="Times New Roman" panose="02020603050405020304" pitchFamily="18" charset="0"/>
                <a:cs typeface="Times New Roman" panose="02020603050405020304" pitchFamily="18" charset="0"/>
              </a:rPr>
              <a:t>Semafo</a:t>
            </a:r>
            <a:r>
              <a:rPr lang="fr-CA" sz="2000" dirty="0">
                <a:solidFill>
                  <a:srgbClr val="800000"/>
                </a:solidFill>
                <a:latin typeface="Times New Roman" panose="02020603050405020304" pitchFamily="18" charset="0"/>
                <a:cs typeface="Times New Roman" panose="02020603050405020304" pitchFamily="18" charset="0"/>
              </a:rPr>
              <a:t>. La Zambie, la RD du Congo, le Ghana, le Zimbabwe et le Burkina Faso étaient les pays les plus importants pour les propriétés canadiennes en production, alors que des pays comme l'Érythrée (or) émergent également rapidement</a:t>
            </a:r>
          </a:p>
          <a:p>
            <a:r>
              <a:rPr lang="fr-CA" sz="2200" dirty="0">
                <a:solidFill>
                  <a:srgbClr val="800000"/>
                </a:solidFill>
                <a:latin typeface="Times New Roman" panose="02020603050405020304" pitchFamily="18" charset="0"/>
                <a:cs typeface="Times New Roman" panose="02020603050405020304" pitchFamily="18" charset="0"/>
              </a:rPr>
              <a:t>2012 </a:t>
            </a:r>
            <a:r>
              <a:rPr lang="en-CA" sz="2200" dirty="0">
                <a:solidFill>
                  <a:srgbClr val="800000"/>
                </a:solidFill>
                <a:latin typeface="Times New Roman" panose="02020603050405020304" pitchFamily="18" charset="0"/>
                <a:cs typeface="Times New Roman" panose="02020603050405020304" pitchFamily="18" charset="0"/>
              </a:rPr>
              <a:t>(</a:t>
            </a:r>
            <a:r>
              <a:rPr lang="en-CA" sz="2200" dirty="0" err="1">
                <a:solidFill>
                  <a:srgbClr val="800000"/>
                </a:solidFill>
                <a:latin typeface="Times New Roman" panose="02020603050405020304" pitchFamily="18" charset="0"/>
                <a:cs typeface="Times New Roman" panose="02020603050405020304" pitchFamily="18" charset="0"/>
              </a:rPr>
              <a:t>Valeur</a:t>
            </a:r>
            <a:r>
              <a:rPr lang="en-CA" sz="2200" dirty="0">
                <a:solidFill>
                  <a:srgbClr val="800000"/>
                </a:solidFill>
                <a:latin typeface="Times New Roman" panose="02020603050405020304" pitchFamily="18" charset="0"/>
                <a:cs typeface="Times New Roman" panose="02020603050405020304" pitchFamily="18" charset="0"/>
              </a:rPr>
              <a:t> $ milliards) 22,4</a:t>
            </a:r>
            <a:endParaRPr lang="fr-CA" sz="2200" dirty="0">
              <a:solidFill>
                <a:srgbClr val="800000"/>
              </a:solidFill>
              <a:latin typeface="Times New Roman" panose="02020603050405020304" pitchFamily="18" charset="0"/>
              <a:cs typeface="Times New Roman" panose="02020603050405020304" pitchFamily="18" charset="0"/>
            </a:endParaRPr>
          </a:p>
          <a:p>
            <a:r>
              <a:rPr lang="fr-CA" sz="2200" dirty="0">
                <a:solidFill>
                  <a:srgbClr val="800000"/>
                </a:solidFill>
                <a:latin typeface="Times New Roman" panose="02020603050405020304" pitchFamily="18" charset="0"/>
                <a:ea typeface="Calibri" panose="020F0502020204030204" pitchFamily="34" charset="0"/>
                <a:cs typeface="Times New Roman" panose="02020603050405020304" pitchFamily="18" charset="0"/>
              </a:rPr>
              <a:t>2013 </a:t>
            </a:r>
            <a:r>
              <a:rPr lang="en-CA" sz="2200" b="1" dirty="0">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CA" sz="2200" dirty="0" err="1">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Valeur</a:t>
            </a:r>
            <a:r>
              <a:rPr lang="en-CA" sz="2200" dirty="0">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 $ milliards) </a:t>
            </a:r>
            <a:r>
              <a:rPr lang="fr-CA" sz="2200" dirty="0">
                <a:solidFill>
                  <a:srgbClr val="800000"/>
                </a:solidFill>
                <a:latin typeface="Times New Roman" panose="02020603050405020304" pitchFamily="18" charset="0"/>
                <a:cs typeface="Times New Roman" panose="02020603050405020304" pitchFamily="18" charset="0"/>
              </a:rPr>
              <a:t>24.1</a:t>
            </a:r>
          </a:p>
          <a:p>
            <a:r>
              <a:rPr lang="en-CA" sz="2200" kern="1800" dirty="0">
                <a:solidFill>
                  <a:srgbClr val="800000"/>
                </a:solidFill>
                <a:effectLst/>
                <a:latin typeface="Times New Roman" panose="02020603050405020304" pitchFamily="18" charset="0"/>
                <a:ea typeface="Times New Roman" panose="02020603050405020304" pitchFamily="18" charset="0"/>
                <a:cs typeface="Times New Roman" panose="02020603050405020304" pitchFamily="18" charset="0"/>
              </a:rPr>
              <a:t>2018 </a:t>
            </a:r>
            <a:r>
              <a:rPr lang="en-CA" sz="2200" b="1" dirty="0">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CA" sz="2200" dirty="0" err="1">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Valeur</a:t>
            </a:r>
            <a:r>
              <a:rPr lang="en-CA" sz="2200" dirty="0">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 $ milliards) </a:t>
            </a:r>
            <a:r>
              <a:rPr lang="en-CA" sz="2200" dirty="0">
                <a:solidFill>
                  <a:srgbClr val="800000"/>
                </a:solidFill>
                <a:latin typeface="Times New Roman" panose="02020603050405020304" pitchFamily="18" charset="0"/>
                <a:cs typeface="Times New Roman" panose="02020603050405020304" pitchFamily="18" charset="0"/>
              </a:rPr>
              <a:t>26,2 </a:t>
            </a:r>
          </a:p>
          <a:p>
            <a:pPr>
              <a:lnSpc>
                <a:spcPct val="115000"/>
              </a:lnSpc>
              <a:spcAft>
                <a:spcPts val="240"/>
              </a:spcAft>
            </a:pPr>
            <a:r>
              <a:rPr lang="en-CA" sz="2200" b="1" dirty="0">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2019  (</a:t>
            </a:r>
            <a:r>
              <a:rPr lang="en-CA" sz="2200" dirty="0" err="1">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Valeur</a:t>
            </a:r>
            <a:r>
              <a:rPr lang="en-CA" sz="2200" dirty="0">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 $ milliards)  </a:t>
            </a:r>
            <a:r>
              <a:rPr lang="en-CA" sz="2200" b="1" dirty="0">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rPr>
              <a:t>37,893</a:t>
            </a:r>
          </a:p>
          <a:p>
            <a:pPr>
              <a:lnSpc>
                <a:spcPct val="115000"/>
              </a:lnSpc>
              <a:spcAft>
                <a:spcPts val="240"/>
              </a:spcAft>
            </a:pPr>
            <a:r>
              <a:rPr lang="fr-FR" sz="1800" dirty="0">
                <a:latin typeface="Times New Roman" charset="0"/>
                <a:cs typeface="Times New Roman" charset="0"/>
              </a:rPr>
              <a:t>Source</a:t>
            </a:r>
            <a:r>
              <a:rPr lang="fr-FR" sz="1800" dirty="0">
                <a:cs typeface="Times New Roman" charset="0"/>
              </a:rPr>
              <a:t> </a:t>
            </a:r>
            <a:r>
              <a:rPr lang="fr-FR" sz="1800" dirty="0">
                <a:latin typeface="Times New Roman" charset="0"/>
                <a:cs typeface="Times New Roman" charset="0"/>
              </a:rPr>
              <a:t>: </a:t>
            </a:r>
            <a:r>
              <a:rPr lang="fr-CA" sz="1800" dirty="0">
                <a:latin typeface="Times New Roman" charset="0"/>
                <a:cs typeface="Times New Roman" charset="0"/>
              </a:rPr>
              <a:t>Gouvernement du Canada, </a:t>
            </a:r>
            <a:r>
              <a:rPr lang="fr-FR" sz="1800" dirty="0">
                <a:latin typeface="Times New Roman" charset="0"/>
                <a:cs typeface="Times New Roman" charset="0"/>
              </a:rPr>
              <a:t>Ressources naturelles Canada, 2021 et </a:t>
            </a:r>
            <a:r>
              <a:rPr lang="fr-CA" sz="1800" dirty="0">
                <a:latin typeface="Times New Roman" panose="02020603050405020304" pitchFamily="18" charset="0"/>
                <a:ea typeface="Calibri" panose="020F0502020204030204" pitchFamily="34" charset="0"/>
                <a:cs typeface="Times New Roman" panose="02020603050405020304" pitchFamily="18" charset="0"/>
              </a:rPr>
              <a:t>Bulletin d’information décembre </a:t>
            </a:r>
            <a:r>
              <a:rPr lang="fr-CA" sz="1800" dirty="0">
                <a:latin typeface="Times New Roman" charset="0"/>
                <a:cs typeface="Times New Roman" charset="0"/>
              </a:rPr>
              <a:t>2014  et https://cidpnsi.ca/canadian-mining-in-africa-2</a:t>
            </a:r>
            <a:r>
              <a:rPr lang="fr-CA" sz="1800" dirty="0">
                <a:effectLst/>
                <a:latin typeface="Segoe UI" panose="020B0502040204020203" pitchFamily="34" charset="0"/>
              </a:rPr>
              <a:t>/</a:t>
            </a:r>
            <a:endParaRPr lang="fr-CA" sz="18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240"/>
              </a:spcAft>
            </a:pPr>
            <a:endParaRPr lang="fr-CA" sz="2200" dirty="0">
              <a:solidFill>
                <a:srgbClr val="8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Espace réservé du numéro de diapositive 1">
            <a:extLst>
              <a:ext uri="{FF2B5EF4-FFF2-40B4-BE49-F238E27FC236}">
                <a16:creationId xmlns:a16="http://schemas.microsoft.com/office/drawing/2014/main" id="{F469F749-3720-4AD6-93E1-46B4D13317FE}"/>
              </a:ext>
            </a:extLst>
          </p:cNvPr>
          <p:cNvSpPr>
            <a:spLocks noGrp="1"/>
          </p:cNvSpPr>
          <p:nvPr>
            <p:ph type="sldNum" sz="quarter" idx="12"/>
          </p:nvPr>
        </p:nvSpPr>
        <p:spPr/>
        <p:txBody>
          <a:bodyPr/>
          <a:lstStyle/>
          <a:p>
            <a:fld id="{5F08127D-118C-634C-9D3F-DB046202F4E2}" type="slidenum">
              <a:rPr lang="fr-FR" smtClean="0"/>
              <a:t>17</a:t>
            </a:fld>
            <a:endParaRPr lang="fr-FR" dirty="0"/>
          </a:p>
        </p:txBody>
      </p:sp>
    </p:spTree>
    <p:extLst>
      <p:ext uri="{BB962C8B-B14F-4D97-AF65-F5344CB8AC3E}">
        <p14:creationId xmlns:p14="http://schemas.microsoft.com/office/powerpoint/2010/main" val="2142335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idx="4294967295"/>
          </p:nvPr>
        </p:nvSpPr>
        <p:spPr/>
        <p:txBody>
          <a:bodyPr>
            <a:noAutofit/>
          </a:bodyPr>
          <a:lstStyle/>
          <a:p>
            <a:r>
              <a:rPr lang="fr-FR" sz="2800" b="1" dirty="0">
                <a:solidFill>
                  <a:srgbClr val="1F497D"/>
                </a:solidFill>
                <a:latin typeface="Times New Roman" panose="02020603050405020304" pitchFamily="18" charset="0"/>
                <a:cs typeface="Times New Roman" panose="02020603050405020304" pitchFamily="18" charset="0"/>
              </a:rPr>
              <a:t>Une politique de coopération de plus en plus axée sur la promotion des intérêts du Canada</a:t>
            </a:r>
            <a:endParaRPr lang="fr-CA" sz="2800" b="1" dirty="0">
              <a:solidFill>
                <a:srgbClr val="1F497D"/>
              </a:solidFill>
              <a:latin typeface="Times New Roman" panose="02020603050405020304" pitchFamily="18" charset="0"/>
              <a:cs typeface="Times New Roman" panose="02020603050405020304" pitchFamily="18" charset="0"/>
            </a:endParaRPr>
          </a:p>
        </p:txBody>
      </p:sp>
      <p:sp>
        <p:nvSpPr>
          <p:cNvPr id="25602" name="Rectangle 3"/>
          <p:cNvSpPr>
            <a:spLocks noGrp="1" noChangeArrowheads="1"/>
          </p:cNvSpPr>
          <p:nvPr>
            <p:ph type="body" idx="4294967295"/>
          </p:nvPr>
        </p:nvSpPr>
        <p:spPr/>
        <p:txBody>
          <a:bodyPr>
            <a:normAutofit fontScale="77500" lnSpcReduction="20000"/>
          </a:bodyPr>
          <a:lstStyle/>
          <a:p>
            <a:pPr marL="0" indent="0" eaLnBrk="1" hangingPunct="1">
              <a:lnSpc>
                <a:spcPct val="120000"/>
              </a:lnSpc>
              <a:spcBef>
                <a:spcPts val="1200"/>
              </a:spcBef>
              <a:buFontTx/>
              <a:buNone/>
            </a:pPr>
            <a:r>
              <a:rPr lang="fr-CA" sz="3100" dirty="0">
                <a:latin typeface="Times New Roman" panose="02020603050405020304" pitchFamily="18" charset="0"/>
                <a:cs typeface="Times New Roman" panose="02020603050405020304" pitchFamily="18" charset="0"/>
              </a:rPr>
              <a:t>Engagement public pour promouvoir le secteur extractif, </a:t>
            </a:r>
            <a:r>
              <a:rPr lang="fr-CA" sz="3100" b="1" u="sng" dirty="0">
                <a:latin typeface="Times New Roman" panose="02020603050405020304" pitchFamily="18" charset="0"/>
                <a:cs typeface="Times New Roman" panose="02020603050405020304" pitchFamily="18" charset="0"/>
              </a:rPr>
              <a:t>en l’absence de normes et de procédures canadiennes de suivi pour baliser ces appuis</a:t>
            </a:r>
          </a:p>
          <a:p>
            <a:pPr marL="0" indent="0" eaLnBrk="1" hangingPunct="1">
              <a:lnSpc>
                <a:spcPct val="120000"/>
              </a:lnSpc>
              <a:spcBef>
                <a:spcPts val="1200"/>
              </a:spcBef>
              <a:buFontTx/>
              <a:buNone/>
            </a:pPr>
            <a:r>
              <a:rPr lang="fr-CA" sz="3100" u="sng" dirty="0">
                <a:latin typeface="Times New Roman" panose="02020603050405020304" pitchFamily="18" charset="0"/>
                <a:cs typeface="Times New Roman" panose="02020603050405020304" pitchFamily="18" charset="0"/>
              </a:rPr>
              <a:t>Réactions</a:t>
            </a:r>
          </a:p>
          <a:p>
            <a:pPr>
              <a:lnSpc>
                <a:spcPct val="120000"/>
              </a:lnSpc>
              <a:spcBef>
                <a:spcPts val="1200"/>
              </a:spcBef>
            </a:pPr>
            <a:r>
              <a:rPr lang="fr-CA" sz="3100" dirty="0">
                <a:latin typeface="Times New Roman" panose="02020603050405020304" pitchFamily="18" charset="0"/>
                <a:cs typeface="Times New Roman" panose="02020603050405020304" pitchFamily="18" charset="0"/>
              </a:rPr>
              <a:t>2005: Quatorzième Rapport du Comité permanent des affaires étrangères et du commerce international</a:t>
            </a:r>
          </a:p>
          <a:p>
            <a:pPr>
              <a:lnSpc>
                <a:spcPct val="120000"/>
              </a:lnSpc>
              <a:spcBef>
                <a:spcPts val="1200"/>
              </a:spcBef>
            </a:pPr>
            <a:r>
              <a:rPr lang="fr-CA" sz="3100" dirty="0">
                <a:latin typeface="Times New Roman" panose="02020603050405020304" pitchFamily="18" charset="0"/>
                <a:cs typeface="Times New Roman" panose="02020603050405020304" pitchFamily="18" charset="0"/>
              </a:rPr>
              <a:t>2006-2007: </a:t>
            </a:r>
            <a:r>
              <a:rPr lang="fr-FR" sz="3100" dirty="0">
                <a:latin typeface="Times New Roman" panose="02020603050405020304" pitchFamily="18" charset="0"/>
                <a:cs typeface="Times New Roman" panose="02020603050405020304" pitchFamily="18" charset="0"/>
              </a:rPr>
              <a:t>Tables Rondes sur la RSE (Ombudsman)</a:t>
            </a:r>
          </a:p>
          <a:p>
            <a:pPr>
              <a:lnSpc>
                <a:spcPct val="120000"/>
              </a:lnSpc>
              <a:spcBef>
                <a:spcPts val="1200"/>
              </a:spcBef>
            </a:pPr>
            <a:r>
              <a:rPr lang="fr-CA" sz="3100" dirty="0">
                <a:latin typeface="Times New Roman" panose="02020603050405020304" pitchFamily="18" charset="0"/>
                <a:cs typeface="Times New Roman" panose="02020603050405020304" pitchFamily="18" charset="0"/>
              </a:rPr>
              <a:t>2010: Projet de loi d'initiative parlementaire </a:t>
            </a:r>
            <a:r>
              <a:rPr lang="fr-FR" sz="3100" dirty="0">
                <a:latin typeface="Times New Roman" panose="02020603050405020304" pitchFamily="18" charset="0"/>
                <a:cs typeface="Times New Roman" panose="02020603050405020304" pitchFamily="18" charset="0"/>
              </a:rPr>
              <a:t>C300, </a:t>
            </a:r>
            <a:r>
              <a:rPr lang="fr-FR" sz="3100" i="1" dirty="0">
                <a:latin typeface="Times New Roman" panose="02020603050405020304" pitchFamily="18" charset="0"/>
                <a:cs typeface="Times New Roman" panose="02020603050405020304" pitchFamily="18" charset="0"/>
              </a:rPr>
              <a:t>Loi sur la responsabilisation des sociétés minières, pétrolières ou gazières dans les pays en développement </a:t>
            </a:r>
            <a:endParaRPr lang="fr-CA" sz="3100" dirty="0">
              <a:latin typeface="Times New Roman" panose="02020603050405020304" pitchFamily="18" charset="0"/>
              <a:cs typeface="Times New Roman" panose="02020603050405020304" pitchFamily="18" charset="0"/>
            </a:endParaRPr>
          </a:p>
          <a:p>
            <a:pPr marL="0" indent="0" eaLnBrk="1" hangingPunct="1">
              <a:spcBef>
                <a:spcPts val="1200"/>
              </a:spcBef>
              <a:buFont typeface="Wingdings" charset="0"/>
              <a:buChar char="§"/>
            </a:pPr>
            <a:endParaRPr lang="fr-FR" dirty="0">
              <a:latin typeface="Arial" charset="0"/>
            </a:endParaRP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18</a:t>
            </a:fld>
            <a:endParaRPr lang="fr-FR"/>
          </a:p>
        </p:txBody>
      </p:sp>
    </p:spTree>
    <p:extLst>
      <p:ext uri="{BB962C8B-B14F-4D97-AF65-F5344CB8AC3E}">
        <p14:creationId xmlns:p14="http://schemas.microsoft.com/office/powerpoint/2010/main" val="15555897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idx="4294967295"/>
          </p:nvPr>
        </p:nvSpPr>
        <p:spPr/>
        <p:txBody>
          <a:bodyPr/>
          <a:lstStyle/>
          <a:p>
            <a:pPr eaLnBrk="1" hangingPunct="1"/>
            <a:r>
              <a:rPr lang="fr-CA" sz="3200" b="1" dirty="0">
                <a:solidFill>
                  <a:srgbClr val="1F497D"/>
                </a:solidFill>
                <a:latin typeface="Times New Roman" panose="02020603050405020304" pitchFamily="18" charset="0"/>
                <a:cs typeface="Times New Roman" panose="02020603050405020304" pitchFamily="18" charset="0"/>
              </a:rPr>
              <a:t>Exemples de formes d’appui de l’État canadien</a:t>
            </a:r>
            <a:endParaRPr lang="en-US" sz="3200" b="1" dirty="0">
              <a:solidFill>
                <a:srgbClr val="1F497D"/>
              </a:solidFill>
              <a:latin typeface="Times New Roman" panose="02020603050405020304" pitchFamily="18" charset="0"/>
              <a:cs typeface="Times New Roman" panose="02020603050405020304" pitchFamily="18" charset="0"/>
            </a:endParaRPr>
          </a:p>
        </p:txBody>
      </p:sp>
      <p:sp>
        <p:nvSpPr>
          <p:cNvPr id="26626" name="Rectangle 3"/>
          <p:cNvSpPr>
            <a:spLocks noGrp="1" noChangeArrowheads="1"/>
          </p:cNvSpPr>
          <p:nvPr>
            <p:ph type="body" idx="4294967295"/>
          </p:nvPr>
        </p:nvSpPr>
        <p:spPr>
          <a:xfrm>
            <a:off x="227263" y="1428788"/>
            <a:ext cx="8676105" cy="4927562"/>
          </a:xfrm>
        </p:spPr>
        <p:txBody>
          <a:bodyPr>
            <a:noAutofit/>
          </a:bodyPr>
          <a:lstStyle/>
          <a:p>
            <a:pPr marL="0" indent="0">
              <a:spcBef>
                <a:spcPts val="600"/>
              </a:spcBef>
              <a:buNone/>
            </a:pPr>
            <a:r>
              <a:rPr lang="fr-FR" sz="1900" b="1" dirty="0">
                <a:latin typeface="Times New Roman" panose="02020603050405020304" pitchFamily="18" charset="0"/>
                <a:cs typeface="Times New Roman" panose="02020603050405020304" pitchFamily="18" charset="0"/>
              </a:rPr>
              <a:t>Autres que les mesures fiscales, </a:t>
            </a:r>
            <a:r>
              <a:rPr lang="fr-FR" sz="1900" dirty="0">
                <a:latin typeface="Times New Roman" panose="02020603050405020304" pitchFamily="18" charset="0"/>
                <a:cs typeface="Times New Roman" panose="02020603050405020304" pitchFamily="18" charset="0"/>
              </a:rPr>
              <a:t>les a</a:t>
            </a:r>
            <a:r>
              <a:rPr lang="fr-FR" altLang="ja-JP" sz="1900" dirty="0">
                <a:latin typeface="Times New Roman" panose="02020603050405020304" pitchFamily="18" charset="0"/>
                <a:cs typeface="Times New Roman" panose="02020603050405020304" pitchFamily="18" charset="0"/>
              </a:rPr>
              <a:t>ppuis gouvernementaux aux entreprises minières investissant à l’étranger incluent différentes formes de </a:t>
            </a:r>
            <a:r>
              <a:rPr lang="fr-FR" altLang="ja-JP" sz="1900" b="1" dirty="0">
                <a:latin typeface="Times New Roman" panose="02020603050405020304" pitchFamily="18" charset="0"/>
                <a:cs typeface="Times New Roman" panose="02020603050405020304" pitchFamily="18" charset="0"/>
              </a:rPr>
              <a:t>support institutionnel </a:t>
            </a:r>
            <a:r>
              <a:rPr lang="fr-FR" altLang="ja-JP" sz="1900" dirty="0">
                <a:latin typeface="Times New Roman" panose="02020603050405020304" pitchFamily="18" charset="0"/>
                <a:cs typeface="Times New Roman" panose="02020603050405020304" pitchFamily="18" charset="0"/>
              </a:rPr>
              <a:t>telles que: </a:t>
            </a:r>
          </a:p>
          <a:p>
            <a:pPr>
              <a:spcBef>
                <a:spcPts val="600"/>
              </a:spcBef>
            </a:pPr>
            <a:r>
              <a:rPr lang="fr-FR" sz="1900" b="1" dirty="0">
                <a:latin typeface="Times New Roman" panose="02020603050405020304" pitchFamily="18" charset="0"/>
                <a:cs typeface="Times New Roman" panose="02020603050405020304" pitchFamily="18" charset="0"/>
              </a:rPr>
              <a:t>Signature d</a:t>
            </a:r>
            <a:r>
              <a:rPr lang="fr-CA" sz="1900" b="1" dirty="0">
                <a:latin typeface="Times New Roman" panose="02020603050405020304" pitchFamily="18" charset="0"/>
                <a:cs typeface="Times New Roman" panose="02020603050405020304" pitchFamily="18" charset="0"/>
              </a:rPr>
              <a:t>’</a:t>
            </a:r>
            <a:r>
              <a:rPr lang="fr-FR" altLang="ja-JP" sz="1900" b="1" dirty="0">
                <a:latin typeface="Times New Roman" panose="02020603050405020304" pitchFamily="18" charset="0"/>
                <a:cs typeface="Times New Roman" panose="02020603050405020304" pitchFamily="18" charset="0"/>
              </a:rPr>
              <a:t>accords bilatéraux de libre-échange et sur les investissements</a:t>
            </a:r>
          </a:p>
          <a:p>
            <a:pPr>
              <a:spcBef>
                <a:spcPts val="600"/>
              </a:spcBef>
            </a:pPr>
            <a:r>
              <a:rPr lang="fr-CA" sz="1900" b="1" dirty="0">
                <a:latin typeface="Times New Roman" panose="02020603050405020304" pitchFamily="18" charset="0"/>
                <a:cs typeface="Times New Roman" panose="02020603050405020304" pitchFamily="18" charset="0"/>
              </a:rPr>
              <a:t>Aide au développement. </a:t>
            </a:r>
            <a:r>
              <a:rPr lang="fr-CA" sz="1900" dirty="0">
                <a:latin typeface="Times New Roman" panose="02020603050405020304" pitchFamily="18" charset="0"/>
                <a:cs typeface="Times New Roman" panose="02020603050405020304" pitchFamily="18" charset="0"/>
              </a:rPr>
              <a:t>Par exemple, en 2011, le budget d’aide au développement appuie de très gros projets miniers de Rio Tinto au Ghana, </a:t>
            </a:r>
            <a:r>
              <a:rPr lang="fr-CA" sz="1900" dirty="0" err="1">
                <a:latin typeface="Times New Roman" panose="02020603050405020304" pitchFamily="18" charset="0"/>
                <a:cs typeface="Times New Roman" panose="02020603050405020304" pitchFamily="18" charset="0"/>
              </a:rPr>
              <a:t>Barrick</a:t>
            </a:r>
            <a:r>
              <a:rPr lang="fr-CA" sz="1900" dirty="0">
                <a:latin typeface="Times New Roman" panose="02020603050405020304" pitchFamily="18" charset="0"/>
                <a:cs typeface="Times New Roman" panose="02020603050405020304" pitchFamily="18" charset="0"/>
              </a:rPr>
              <a:t> Gold au Pérou ou </a:t>
            </a:r>
            <a:r>
              <a:rPr lang="fr-CA" sz="1900" dirty="0" err="1">
                <a:latin typeface="Times New Roman" panose="02020603050405020304" pitchFamily="18" charset="0"/>
                <a:cs typeface="Times New Roman" panose="02020603050405020304" pitchFamily="18" charset="0"/>
              </a:rPr>
              <a:t>Iamgold</a:t>
            </a:r>
            <a:r>
              <a:rPr lang="fr-CA" sz="1900" dirty="0">
                <a:latin typeface="Times New Roman" panose="02020603050405020304" pitchFamily="18" charset="0"/>
                <a:cs typeface="Times New Roman" panose="02020603050405020304" pitchFamily="18" charset="0"/>
              </a:rPr>
              <a:t> au Burkina Faso pour un total de $26,7 millions de l’aide publique du Canada.</a:t>
            </a:r>
          </a:p>
          <a:p>
            <a:pPr>
              <a:spcBef>
                <a:spcPts val="600"/>
              </a:spcBef>
            </a:pPr>
            <a:r>
              <a:rPr lang="fr-FR" altLang="ja-JP" sz="1900" dirty="0">
                <a:latin typeface="Times New Roman" panose="02020603050405020304" pitchFamily="18" charset="0"/>
                <a:cs typeface="Times New Roman" panose="02020603050405020304" pitchFamily="18" charset="0"/>
              </a:rPr>
              <a:t>Depuis 2015, </a:t>
            </a:r>
            <a:r>
              <a:rPr lang="fr-CA" sz="1900" b="1" dirty="0">
                <a:latin typeface="Times New Roman" panose="02020603050405020304" pitchFamily="18" charset="0"/>
                <a:cs typeface="Times New Roman" panose="02020603050405020304" pitchFamily="18" charset="0"/>
              </a:rPr>
              <a:t>Affaires mondiales Canada </a:t>
            </a:r>
            <a:r>
              <a:rPr lang="fr-FR" altLang="ja-JP" sz="1900" dirty="0">
                <a:latin typeface="Times New Roman" panose="02020603050405020304" pitchFamily="18" charset="0"/>
                <a:cs typeface="Times New Roman" panose="02020603050405020304" pitchFamily="18" charset="0"/>
              </a:rPr>
              <a:t>appuie des projets autour des minières</a:t>
            </a:r>
          </a:p>
          <a:p>
            <a:pPr>
              <a:spcBef>
                <a:spcPts val="600"/>
              </a:spcBef>
            </a:pPr>
            <a:r>
              <a:rPr lang="fr-FR" altLang="ja-JP" sz="1900" b="1" dirty="0">
                <a:latin typeface="Times New Roman" panose="02020603050405020304" pitchFamily="18" charset="0"/>
                <a:cs typeface="Times New Roman" panose="02020603050405020304" pitchFamily="18" charset="0"/>
              </a:rPr>
              <a:t>Exportation et développement Canada </a:t>
            </a:r>
            <a:r>
              <a:rPr lang="fr-FR" altLang="ja-JP" sz="1900" dirty="0">
                <a:latin typeface="Times New Roman" panose="02020603050405020304" pitchFamily="18" charset="0"/>
                <a:cs typeface="Times New Roman" panose="02020603050405020304" pitchFamily="18" charset="0"/>
              </a:rPr>
              <a:t>(EDC), organisme de crédit à l’exportation appuie, sous forme de prêts, le secteur minier canadien. </a:t>
            </a:r>
          </a:p>
          <a:p>
            <a:pPr>
              <a:spcBef>
                <a:spcPts val="600"/>
              </a:spcBef>
            </a:pPr>
            <a:r>
              <a:rPr lang="fr-CA" sz="1900" dirty="0">
                <a:latin typeface="Times New Roman" panose="02020603050405020304" pitchFamily="18" charset="0"/>
                <a:cs typeface="Times New Roman" panose="02020603050405020304" pitchFamily="18" charset="0"/>
              </a:rPr>
              <a:t>Activité agrégée facilitée par sous-secteur industriel pour la période se terminant le 31 déc. 2019</a:t>
            </a:r>
            <a:r>
              <a:rPr lang="en-US" sz="1900" dirty="0">
                <a:latin typeface="Times New Roman" panose="02020603050405020304" pitchFamily="18" charset="0"/>
                <a:cs typeface="Times New Roman" panose="02020603050405020304" pitchFamily="18" charset="0"/>
              </a:rPr>
              <a:t>. </a:t>
            </a:r>
            <a:r>
              <a:rPr lang="fr-CA" sz="1900" dirty="0">
                <a:latin typeface="Times New Roman" panose="02020603050405020304" pitchFamily="18" charset="0"/>
                <a:cs typeface="Times New Roman" panose="02020603050405020304" pitchFamily="18" charset="0"/>
              </a:rPr>
              <a:t>Volume total d’EDC (en millions de $) </a:t>
            </a:r>
            <a:r>
              <a:rPr lang="fr-CA" sz="1900" b="1" dirty="0">
                <a:latin typeface="Times New Roman" panose="02020603050405020304" pitchFamily="18" charset="0"/>
                <a:cs typeface="Times New Roman" panose="02020603050405020304" pitchFamily="18" charset="0"/>
              </a:rPr>
              <a:t>Exploitation minière</a:t>
            </a:r>
            <a:r>
              <a:rPr lang="en-US" sz="1900" b="1" dirty="0">
                <a:latin typeface="Times New Roman" panose="02020603050405020304" pitchFamily="18" charset="0"/>
                <a:cs typeface="Times New Roman" panose="02020603050405020304" pitchFamily="18" charset="0"/>
              </a:rPr>
              <a:t> </a:t>
            </a:r>
            <a:r>
              <a:rPr lang="fr-CA" sz="1900" b="1" dirty="0">
                <a:latin typeface="Times New Roman" panose="02020603050405020304" pitchFamily="18" charset="0"/>
                <a:cs typeface="Times New Roman" panose="02020603050405020304" pitchFamily="18" charset="0"/>
              </a:rPr>
              <a:t>13,715$; Pétrole et gaz 10, 594$; Infrastructure et environnement 10,231$.</a:t>
            </a:r>
          </a:p>
          <a:p>
            <a:pPr marL="457200" lvl="1" indent="0">
              <a:spcBef>
                <a:spcPts val="0"/>
              </a:spcBef>
              <a:buNone/>
            </a:pPr>
            <a:endParaRPr lang="fr-CA" sz="1900" dirty="0">
              <a:latin typeface="Times New Roman" panose="02020603050405020304" pitchFamily="18"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19</a:t>
            </a:fld>
            <a:endParaRPr lang="fr-FR" dirty="0"/>
          </a:p>
        </p:txBody>
      </p:sp>
    </p:spTree>
    <p:extLst>
      <p:ext uri="{BB962C8B-B14F-4D97-AF65-F5344CB8AC3E}">
        <p14:creationId xmlns:p14="http://schemas.microsoft.com/office/powerpoint/2010/main" val="1832475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71155F-A4DF-45E9-85BA-2052EF303B80}"/>
              </a:ext>
            </a:extLst>
          </p:cNvPr>
          <p:cNvSpPr>
            <a:spLocks noGrp="1"/>
          </p:cNvSpPr>
          <p:nvPr>
            <p:ph idx="1"/>
          </p:nvPr>
        </p:nvSpPr>
        <p:spPr/>
        <p:txBody>
          <a:bodyPr/>
          <a:lstStyle/>
          <a:p>
            <a:pPr marL="0" indent="0" algn="ctr">
              <a:buNone/>
            </a:pPr>
            <a:r>
              <a:rPr lang="fr-CA" sz="4000" b="1" dirty="0">
                <a:solidFill>
                  <a:schemeClr val="tx2"/>
                </a:solidFill>
                <a:latin typeface="Times New Roman" panose="02020603050405020304" pitchFamily="18" charset="0"/>
                <a:cs typeface="Times New Roman" panose="02020603050405020304" pitchFamily="18" charset="0"/>
              </a:rPr>
              <a:t>	Deux illustrations des enjeux de</a:t>
            </a:r>
          </a:p>
          <a:p>
            <a:pPr marL="0" indent="0" algn="ctr">
              <a:buNone/>
            </a:pPr>
            <a:r>
              <a:rPr lang="fr-CA" sz="4000" b="1" dirty="0">
                <a:solidFill>
                  <a:schemeClr val="tx2"/>
                </a:solidFill>
                <a:latin typeface="Times New Roman" panose="02020603050405020304" pitchFamily="18" charset="0"/>
                <a:cs typeface="Times New Roman" panose="02020603050405020304" pitchFamily="18" charset="0"/>
              </a:rPr>
              <a:t> </a:t>
            </a:r>
          </a:p>
          <a:p>
            <a:pPr marL="0" indent="0" algn="ctr">
              <a:buNone/>
            </a:pPr>
            <a:r>
              <a:rPr lang="fr-CA" sz="4000" b="1" dirty="0">
                <a:solidFill>
                  <a:schemeClr val="tx2"/>
                </a:solidFill>
                <a:latin typeface="Times New Roman" panose="02020603050405020304" pitchFamily="18" charset="0"/>
                <a:cs typeface="Times New Roman" panose="02020603050405020304" pitchFamily="18" charset="0"/>
              </a:rPr>
              <a:t>régulation et de légitimité</a:t>
            </a:r>
            <a:endParaRPr lang="fr-CA" sz="4000" b="1" dirty="0">
              <a:solidFill>
                <a:schemeClr val="tx2"/>
              </a:solidFill>
            </a:endParaRPr>
          </a:p>
          <a:p>
            <a:pPr marL="0" indent="0" algn="ctr">
              <a:buNone/>
            </a:pPr>
            <a:r>
              <a:rPr lang="fr-CA" sz="4000" b="1" dirty="0">
                <a:solidFill>
                  <a:schemeClr val="tx2"/>
                </a:solidFill>
              </a:rPr>
              <a:t>      </a:t>
            </a:r>
          </a:p>
        </p:txBody>
      </p:sp>
      <p:sp>
        <p:nvSpPr>
          <p:cNvPr id="4" name="Slide Number Placeholder 3">
            <a:extLst>
              <a:ext uri="{FF2B5EF4-FFF2-40B4-BE49-F238E27FC236}">
                <a16:creationId xmlns:a16="http://schemas.microsoft.com/office/drawing/2014/main" id="{A07A301D-800F-452A-8F98-5C836B34CC1E}"/>
              </a:ext>
            </a:extLst>
          </p:cNvPr>
          <p:cNvSpPr>
            <a:spLocks noGrp="1"/>
          </p:cNvSpPr>
          <p:nvPr>
            <p:ph type="sldNum" sz="quarter" idx="12"/>
          </p:nvPr>
        </p:nvSpPr>
        <p:spPr/>
        <p:txBody>
          <a:bodyPr/>
          <a:lstStyle/>
          <a:p>
            <a:fld id="{5F08127D-118C-634C-9D3F-DB046202F4E2}" type="slidenum">
              <a:rPr lang="fr-FR" smtClean="0"/>
              <a:t>2</a:t>
            </a:fld>
            <a:endParaRPr lang="fr-FR"/>
          </a:p>
        </p:txBody>
      </p:sp>
    </p:spTree>
    <p:extLst>
      <p:ext uri="{BB962C8B-B14F-4D97-AF65-F5344CB8AC3E}">
        <p14:creationId xmlns:p14="http://schemas.microsoft.com/office/powerpoint/2010/main" val="2734491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re 1"/>
          <p:cNvSpPr>
            <a:spLocks noGrp="1"/>
          </p:cNvSpPr>
          <p:nvPr>
            <p:ph type="title" idx="4294967295"/>
          </p:nvPr>
        </p:nvSpPr>
        <p:spPr/>
        <p:txBody>
          <a:bodyPr/>
          <a:lstStyle/>
          <a:p>
            <a:r>
              <a:rPr lang="fr-FR" altLang="fr-FR" sz="3200" b="1" dirty="0">
                <a:solidFill>
                  <a:schemeClr val="tx2"/>
                </a:solidFill>
                <a:latin typeface="Times New Roman" panose="02020603050405020304" pitchFamily="18" charset="0"/>
                <a:cs typeface="Times New Roman" panose="02020603050405020304" pitchFamily="18" charset="0"/>
              </a:rPr>
              <a:t>L’accès direct de l’industrie minière aux lieux de décision</a:t>
            </a:r>
            <a:endParaRPr lang="fr-CA" sz="3200" b="1" dirty="0">
              <a:solidFill>
                <a:schemeClr val="tx2"/>
              </a:solidFill>
              <a:latin typeface="Times New Roman" panose="02020603050405020304" pitchFamily="18" charset="0"/>
              <a:cs typeface="Times New Roman" panose="02020603050405020304" pitchFamily="18" charset="0"/>
            </a:endParaRPr>
          </a:p>
        </p:txBody>
      </p:sp>
      <p:sp>
        <p:nvSpPr>
          <p:cNvPr id="31746" name="Espace réservé du contenu 2"/>
          <p:cNvSpPr>
            <a:spLocks noGrp="1"/>
          </p:cNvSpPr>
          <p:nvPr>
            <p:ph idx="4294967295"/>
          </p:nvPr>
        </p:nvSpPr>
        <p:spPr/>
        <p:txBody>
          <a:bodyPr>
            <a:noAutofit/>
          </a:bodyPr>
          <a:lstStyle/>
          <a:p>
            <a:r>
              <a:rPr lang="fr-FR" altLang="fr-FR" sz="2600" dirty="0">
                <a:latin typeface="Times New Roman" panose="02020603050405020304" pitchFamily="18" charset="0"/>
                <a:cs typeface="Times New Roman" panose="02020603050405020304" pitchFamily="18" charset="0"/>
              </a:rPr>
              <a:t>Accès direct et privilégié au bureau du Premier Ministre dans un contexte où la prise des décisions politiques du pays se situe souvent au niveau exécutif</a:t>
            </a:r>
          </a:p>
          <a:p>
            <a:r>
              <a:rPr lang="fr-FR" altLang="fr-FR" sz="2600" dirty="0">
                <a:latin typeface="Times New Roman" panose="02020603050405020304" pitchFamily="18" charset="0"/>
                <a:cs typeface="Times New Roman" panose="02020603050405020304" pitchFamily="18" charset="0"/>
              </a:rPr>
              <a:t>Ex: débats au Parlement canadien sur projet de loi C300, battu en Octobre 2010 (en </a:t>
            </a:r>
            <a:r>
              <a:rPr lang="fr-CA" altLang="fr-FR" sz="2600" dirty="0">
                <a:latin typeface="Times New Roman" panose="02020603050405020304" pitchFamily="18" charset="0"/>
                <a:cs typeface="Times New Roman" panose="02020603050405020304" pitchFamily="18" charset="0"/>
              </a:rPr>
              <a:t>cas de violation des droits par une compagnie minière canadienne, l’appui du gouvernement canadien devrait être retiré):</a:t>
            </a:r>
          </a:p>
          <a:p>
            <a:pPr marL="0" indent="0">
              <a:buNone/>
            </a:pPr>
            <a:r>
              <a:rPr lang="fr-FR" sz="2000" dirty="0">
                <a:effectLst/>
                <a:latin typeface="Times New Roman" panose="02020603050405020304" pitchFamily="18" charset="0"/>
                <a:ea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2000" dirty="0">
                <a:effectLst/>
                <a:latin typeface="Times New Roman" panose="02020603050405020304" pitchFamily="18" charset="0"/>
                <a:ea typeface="Times New Roman" panose="02020603050405020304" pitchFamily="18" charset="0"/>
              </a:rPr>
              <a:t>Le registre officiel des lobbyistes montre que des lobbyistes ont eu </a:t>
            </a:r>
            <a:r>
              <a:rPr lang="fr-FR" sz="2000">
                <a:effectLst/>
                <a:latin typeface="Times New Roman" panose="02020603050405020304" pitchFamily="18" charset="0"/>
                <a:ea typeface="Times New Roman" panose="02020603050405020304" pitchFamily="18" charset="0"/>
              </a:rPr>
              <a:t>plus 	de 300 </a:t>
            </a:r>
            <a:r>
              <a:rPr lang="fr-FR" sz="2000" dirty="0">
                <a:effectLst/>
                <a:latin typeface="Times New Roman" panose="02020603050405020304" pitchFamily="18" charset="0"/>
                <a:ea typeface="Times New Roman" panose="02020603050405020304" pitchFamily="18" charset="0"/>
              </a:rPr>
              <a:t>rencontres avec des ministres du cabinet, des députés et </a:t>
            </a:r>
            <a:r>
              <a:rPr lang="fr-FR" sz="2000">
                <a:effectLst/>
                <a:latin typeface="Times New Roman" panose="02020603050405020304" pitchFamily="18" charset="0"/>
                <a:ea typeface="Times New Roman" panose="02020603050405020304" pitchFamily="18" charset="0"/>
              </a:rPr>
              <a:t>des 	fonctionnaires </a:t>
            </a:r>
            <a:r>
              <a:rPr lang="fr-FR" sz="2000" dirty="0">
                <a:effectLst/>
                <a:latin typeface="Times New Roman" panose="02020603050405020304" pitchFamily="18" charset="0"/>
                <a:ea typeface="Times New Roman" panose="02020603050405020304" pitchFamily="18" charset="0"/>
              </a:rPr>
              <a:t>en vue du vote à la Chambre des  </a:t>
            </a:r>
            <a:r>
              <a:rPr lang="fr-FR" sz="2000">
                <a:effectLst/>
                <a:latin typeface="Times New Roman" panose="02020603050405020304" pitchFamily="18" charset="0"/>
                <a:ea typeface="Times New Roman" panose="02020603050405020304" pitchFamily="18" charset="0"/>
              </a:rPr>
              <a:t>communes  ». </a:t>
            </a:r>
            <a:r>
              <a:rPr lang="fr-FR" sz="2000" dirty="0">
                <a:effectLst/>
                <a:latin typeface="Times New Roman" panose="02020603050405020304" pitchFamily="18" charset="0"/>
                <a:ea typeface="Times New Roman" panose="02020603050405020304" pitchFamily="18" charset="0"/>
              </a:rPr>
              <a:t>(CBC 	News, 2011. Notre traduction). </a:t>
            </a:r>
            <a:endParaRPr lang="fr-CA" sz="2000" dirty="0">
              <a:latin typeface="Times New Roman" panose="02020603050405020304" pitchFamily="18"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20</a:t>
            </a:fld>
            <a:endParaRPr lang="fr-FR"/>
          </a:p>
        </p:txBody>
      </p:sp>
    </p:spTree>
    <p:extLst>
      <p:ext uri="{BB962C8B-B14F-4D97-AF65-F5344CB8AC3E}">
        <p14:creationId xmlns:p14="http://schemas.microsoft.com/office/powerpoint/2010/main" val="10103983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re 1"/>
          <p:cNvSpPr>
            <a:spLocks noGrp="1"/>
          </p:cNvSpPr>
          <p:nvPr>
            <p:ph type="title" idx="4294967295"/>
          </p:nvPr>
        </p:nvSpPr>
        <p:spPr/>
        <p:txBody>
          <a:bodyPr>
            <a:normAutofit fontScale="90000"/>
          </a:bodyPr>
          <a:lstStyle/>
          <a:p>
            <a:r>
              <a:rPr lang="fr-FR" altLang="fr-FR" sz="3200" b="1" dirty="0">
                <a:solidFill>
                  <a:schemeClr val="tx2">
                    <a:lumMod val="75000"/>
                  </a:schemeClr>
                </a:solidFill>
                <a:latin typeface="Times New Roman"/>
                <a:cs typeface="Times New Roman"/>
              </a:rPr>
              <a:t>L’évolution des formes d’appui de la coopération canadienne aux entreprises minières</a:t>
            </a:r>
            <a:endParaRPr lang="fr-CA" sz="3200" b="1" dirty="0">
              <a:solidFill>
                <a:schemeClr val="tx2">
                  <a:lumMod val="75000"/>
                </a:schemeClr>
              </a:solidFill>
              <a:latin typeface="Times New Roman"/>
              <a:cs typeface="Times New Roman"/>
            </a:endParaRPr>
          </a:p>
        </p:txBody>
      </p:sp>
      <p:sp>
        <p:nvSpPr>
          <p:cNvPr id="29698" name="Espace réservé du contenu 2"/>
          <p:cNvSpPr>
            <a:spLocks noGrp="1"/>
          </p:cNvSpPr>
          <p:nvPr>
            <p:ph idx="4294967295"/>
          </p:nvPr>
        </p:nvSpPr>
        <p:spPr/>
        <p:txBody>
          <a:bodyPr>
            <a:noAutofit/>
          </a:bodyPr>
          <a:lstStyle/>
          <a:p>
            <a:pPr marL="0" indent="0">
              <a:buNone/>
            </a:pPr>
            <a:r>
              <a:rPr lang="fr-FR" altLang="fr-FR" sz="2000" b="1" dirty="0">
                <a:latin typeface="Times New Roman"/>
                <a:cs typeface="Times New Roman"/>
              </a:rPr>
              <a:t>Confirmation des nouvelles orientations autour de partenariats compagnies minières  – ONG </a:t>
            </a:r>
          </a:p>
          <a:p>
            <a:r>
              <a:rPr lang="fr-FR" altLang="fr-FR" sz="2000" dirty="0">
                <a:latin typeface="Times New Roman"/>
                <a:cs typeface="Times New Roman"/>
              </a:rPr>
              <a:t>L’Initiative régionale andine vise à promouvoir la mise en place efficace de la RSE- trois nouveaux projets annoncés en 2012.</a:t>
            </a:r>
            <a:endParaRPr lang="fr-FR" altLang="fr-FR" sz="2000" b="1" dirty="0">
              <a:latin typeface="Times New Roman"/>
              <a:cs typeface="Times New Roman"/>
            </a:endParaRPr>
          </a:p>
          <a:p>
            <a:pPr marL="0" indent="0">
              <a:buNone/>
            </a:pPr>
            <a:r>
              <a:rPr lang="fr-FR" altLang="fr-FR" sz="2000" b="1" dirty="0">
                <a:latin typeface="Times New Roman"/>
                <a:cs typeface="Times New Roman"/>
              </a:rPr>
              <a:t>Ces orientations sont illustratives de la subordination de la politique de coopération à la politique canadienne d’investissement et de commerce</a:t>
            </a:r>
          </a:p>
          <a:p>
            <a:r>
              <a:rPr lang="fr-CA" altLang="fr-FR" sz="2000" dirty="0">
                <a:latin typeface="Times New Roman"/>
                <a:cs typeface="Times New Roman"/>
              </a:rPr>
              <a:t>Ex. </a:t>
            </a:r>
            <a:r>
              <a:rPr lang="fr-CA" altLang="fr-FR" sz="2000" dirty="0" err="1">
                <a:latin typeface="Times New Roman"/>
                <a:cs typeface="Times New Roman"/>
              </a:rPr>
              <a:t>Kéniéka</a:t>
            </a:r>
            <a:r>
              <a:rPr lang="fr-CA" altLang="fr-FR" sz="2000" dirty="0">
                <a:latin typeface="Times New Roman"/>
                <a:cs typeface="Times New Roman"/>
              </a:rPr>
              <a:t>, Mali. Projet d’a</a:t>
            </a:r>
            <a:r>
              <a:rPr lang="fr-CA" sz="2000" dirty="0">
                <a:latin typeface="Times New Roman"/>
                <a:cs typeface="Times New Roman"/>
              </a:rPr>
              <a:t>déquation formation-emploi dans le cercle de </a:t>
            </a:r>
            <a:r>
              <a:rPr lang="fr-CA" sz="2000" dirty="0" err="1">
                <a:latin typeface="Times New Roman"/>
                <a:cs typeface="Times New Roman"/>
              </a:rPr>
              <a:t>Kéniéba</a:t>
            </a:r>
            <a:r>
              <a:rPr lang="fr-CA" sz="2000" dirty="0">
                <a:latin typeface="Times New Roman"/>
                <a:cs typeface="Times New Roman"/>
              </a:rPr>
              <a:t> (AFECK) (2016 - 2020) 7 </a:t>
            </a:r>
            <a:r>
              <a:rPr lang="fr-CA" altLang="fr-FR" sz="2000" dirty="0">
                <a:latin typeface="Times New Roman"/>
                <a:cs typeface="Times New Roman"/>
              </a:rPr>
              <a:t>millions $ financé par AMC 75% et B2GOLD 25%.</a:t>
            </a:r>
            <a:endParaRPr lang="fr-FR" altLang="fr-FR" sz="2000" dirty="0">
              <a:latin typeface="Times New Roman"/>
              <a:cs typeface="Times New Roman"/>
            </a:endParaRPr>
          </a:p>
          <a:p>
            <a:r>
              <a:rPr lang="fr-CA" sz="2000" dirty="0">
                <a:latin typeface="Times New Roman"/>
                <a:cs typeface="Times New Roman"/>
              </a:rPr>
              <a:t>Mine d’or ouvre en 2017. Projet en deux phases: 1) Réinstallation de villages à « New </a:t>
            </a:r>
            <a:r>
              <a:rPr lang="fr-CA" sz="2000" dirty="0" err="1">
                <a:latin typeface="Times New Roman"/>
                <a:cs typeface="Times New Roman"/>
              </a:rPr>
              <a:t>Fadougou</a:t>
            </a:r>
            <a:r>
              <a:rPr lang="fr-CA" sz="2000" dirty="0">
                <a:latin typeface="Times New Roman"/>
                <a:cs typeface="Times New Roman"/>
              </a:rPr>
              <a:t> » et formation en construction et BTP. 2) Formation en entreprenariat – riziculture, maraichage, jardinage, coopératives, etc.</a:t>
            </a:r>
          </a:p>
          <a:p>
            <a:r>
              <a:rPr lang="fr-CA" sz="2000" dirty="0">
                <a:latin typeface="Times New Roman"/>
                <a:cs typeface="Times New Roman"/>
              </a:rPr>
              <a:t>AFECK combine soutien aux entrepreneurs des industries extractives et soutien à l’adéquation formation-emploi.</a:t>
            </a: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21</a:t>
            </a:fld>
            <a:endParaRPr lang="fr-FR"/>
          </a:p>
        </p:txBody>
      </p:sp>
    </p:spTree>
    <p:extLst>
      <p:ext uri="{BB962C8B-B14F-4D97-AF65-F5344CB8AC3E}">
        <p14:creationId xmlns:p14="http://schemas.microsoft.com/office/powerpoint/2010/main" val="2268877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B555E19-A976-4CEE-AF54-FE977A1E1853}"/>
              </a:ext>
            </a:extLst>
          </p:cNvPr>
          <p:cNvSpPr>
            <a:spLocks noGrp="1" noChangeArrowheads="1"/>
          </p:cNvSpPr>
          <p:nvPr>
            <p:ph type="title" idx="4294967295"/>
          </p:nvPr>
        </p:nvSpPr>
        <p:spPr>
          <a:xfrm>
            <a:off x="457200" y="894522"/>
            <a:ext cx="8229600" cy="523115"/>
          </a:xfrm>
        </p:spPr>
        <p:txBody>
          <a:bodyPr>
            <a:normAutofit fontScale="90000"/>
          </a:bodyPr>
          <a:lstStyle/>
          <a:p>
            <a:r>
              <a:rPr lang="fr-CA" altLang="fr-FR" sz="3200" b="1" dirty="0">
                <a:solidFill>
                  <a:srgbClr val="1F497D"/>
                </a:solidFill>
                <a:ea typeface="ＭＳ Ｐゴシック" panose="020B0600070205080204" pitchFamily="34" charset="-128"/>
              </a:rPr>
              <a:t>4</a:t>
            </a:r>
            <a:r>
              <a:rPr lang="fr-CA" altLang="fr-FR" sz="3200" b="1" dirty="0">
                <a:solidFill>
                  <a:schemeClr val="tx2"/>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fr-FR" sz="3200" b="1" dirty="0">
                <a:solidFill>
                  <a:schemeClr val="tx2"/>
                </a:solidFill>
                <a:latin typeface="Times New Roman" panose="02020603050405020304" pitchFamily="18" charset="0"/>
                <a:cs typeface="Times New Roman" panose="02020603050405020304" pitchFamily="18" charset="0"/>
              </a:rPr>
              <a:t>Implications et conséquences de la politique canadienne  </a:t>
            </a:r>
            <a:br>
              <a:rPr lang="fr-FR" sz="3200" dirty="0">
                <a:latin typeface="Arial" charset="0"/>
              </a:rPr>
            </a:br>
            <a:endParaRPr lang="fr-FR" altLang="fr-FR" sz="3200" b="1" dirty="0">
              <a:solidFill>
                <a:srgbClr val="1F497D"/>
              </a:solidFill>
              <a:ea typeface="ＭＳ Ｐゴシック" panose="020B0600070205080204" pitchFamily="34" charset="-128"/>
            </a:endParaRPr>
          </a:p>
        </p:txBody>
      </p:sp>
      <p:sp>
        <p:nvSpPr>
          <p:cNvPr id="21507" name="Rectangle 3">
            <a:extLst>
              <a:ext uri="{FF2B5EF4-FFF2-40B4-BE49-F238E27FC236}">
                <a16:creationId xmlns:a16="http://schemas.microsoft.com/office/drawing/2014/main" id="{33054A19-5664-4FD5-B5E2-D5DDD58DA424}"/>
              </a:ext>
            </a:extLst>
          </p:cNvPr>
          <p:cNvSpPr>
            <a:spLocks noGrp="1" noChangeArrowheads="1"/>
          </p:cNvSpPr>
          <p:nvPr>
            <p:ph type="body" idx="4294967295"/>
          </p:nvPr>
        </p:nvSpPr>
        <p:spPr/>
        <p:txBody>
          <a:bodyPr>
            <a:normAutofit fontScale="92500" lnSpcReduction="20000"/>
          </a:bodyPr>
          <a:lstStyle/>
          <a:p>
            <a:pPr marL="0" indent="0" algn="just">
              <a:spcBef>
                <a:spcPts val="1200"/>
              </a:spcBef>
              <a:buNone/>
            </a:pPr>
            <a:r>
              <a:rPr lang="en-CA" altLang="en-US" sz="2600" dirty="0">
                <a:latin typeface="Times New Roman" panose="02020603050405020304" pitchFamily="18" charset="0"/>
                <a:ea typeface="ＭＳ Ｐゴシック" panose="020B0600070205080204" pitchFamily="34" charset="-128"/>
                <a:cs typeface="Times New Roman" panose="02020603050405020304" pitchFamily="18" charset="0"/>
              </a:rPr>
              <a:t>“</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...Les compagnies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canadiennes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ont</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été</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le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groupe</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le plus important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impliqué</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dans des incidents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malheureux</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dans le monde de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développement</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gn="just">
              <a:spcBef>
                <a:spcPts val="1200"/>
              </a:spcBef>
              <a:buNone/>
            </a:pP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Les compagnies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canadiennes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ont</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joué</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un role beaucoup plus important que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leurs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pairs de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l’Australie</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du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Royaume</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Uni et des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États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Unis. </a:t>
            </a:r>
          </a:p>
          <a:p>
            <a:pPr marL="0" indent="0" algn="just">
              <a:spcBef>
                <a:spcPts val="1200"/>
              </a:spcBef>
              <a:buNone/>
            </a:pP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Les compagnies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canadiennes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sont</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plus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susceptibles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d’être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impliquées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dans des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conflits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impliquant</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des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conflits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communautaires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des violations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environnementales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et des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comportements</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contraire à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l’éthique</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  ...” (Notre </a:t>
            </a:r>
            <a:r>
              <a:rPr lang="en-CA" altLang="fr-FR" sz="2600" dirty="0" err="1">
                <a:latin typeface="Times New Roman" panose="02020603050405020304" pitchFamily="18" charset="0"/>
                <a:ea typeface="ＭＳ Ｐゴシック" panose="020B0600070205080204" pitchFamily="34" charset="-128"/>
                <a:cs typeface="Times New Roman" panose="02020603050405020304" pitchFamily="18" charset="0"/>
              </a:rPr>
              <a:t>traduction</a:t>
            </a:r>
            <a:r>
              <a:rPr lang="en-CA" altLang="fr-FR" sz="2600" dirty="0">
                <a:latin typeface="Times New Roman" panose="02020603050405020304" pitchFamily="18" charset="0"/>
                <a:ea typeface="ＭＳ Ｐゴシック" panose="020B0600070205080204" pitchFamily="34" charset="-128"/>
                <a:cs typeface="Times New Roman" panose="02020603050405020304" pitchFamily="18" charset="0"/>
              </a:rPr>
              <a:t>).</a:t>
            </a:r>
          </a:p>
          <a:p>
            <a:pPr marL="0" indent="0" algn="just" eaLnBrk="1" hangingPunct="1">
              <a:spcBef>
                <a:spcPts val="1200"/>
              </a:spcBef>
              <a:buNone/>
            </a:pPr>
            <a:b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br>
            <a:r>
              <a:rPr lang="en-CA" altLang="fr-FR" sz="1600" dirty="0">
                <a:latin typeface="Times New Roman" panose="02020603050405020304" pitchFamily="18" charset="0"/>
                <a:ea typeface="ＭＳ Ｐゴシック" panose="020B0600070205080204" pitchFamily="34" charset="-128"/>
                <a:cs typeface="Times New Roman" panose="02020603050405020304" pitchFamily="18" charset="0"/>
              </a:rPr>
              <a:t>Canadian Centre for the Study of Resource Conflict (2009), </a:t>
            </a:r>
            <a:r>
              <a:rPr lang="en-CA" altLang="en-US" sz="1600" dirty="0">
                <a:latin typeface="Times New Roman" panose="02020603050405020304" pitchFamily="18" charset="0"/>
                <a:ea typeface="ＭＳ Ｐゴシック" panose="020B0600070205080204" pitchFamily="34" charset="-128"/>
                <a:cs typeface="Times New Roman" panose="02020603050405020304" pitchFamily="18" charset="0"/>
              </a:rPr>
              <a:t>“</a:t>
            </a:r>
            <a:r>
              <a:rPr lang="en-CA" altLang="fr-FR" sz="1600" dirty="0">
                <a:latin typeface="Times New Roman" panose="02020603050405020304" pitchFamily="18" charset="0"/>
                <a:ea typeface="ＭＳ Ｐゴシック" panose="020B0600070205080204" pitchFamily="34" charset="-128"/>
                <a:cs typeface="Times New Roman" panose="02020603050405020304" pitchFamily="18" charset="0"/>
              </a:rPr>
              <a:t>Corporate Social Responsibility: Movements and Footprints of Canadian Mining and Exploration Firms in the Developing World</a:t>
            </a:r>
            <a:r>
              <a:rPr lang="en-CA" altLang="en-US" sz="1600" dirty="0">
                <a:latin typeface="Times New Roman" panose="02020603050405020304" pitchFamily="18" charset="0"/>
                <a:ea typeface="ＭＳ Ｐゴシック" panose="020B0600070205080204" pitchFamily="34" charset="-128"/>
                <a:cs typeface="Times New Roman" panose="02020603050405020304" pitchFamily="18" charset="0"/>
              </a:rPr>
              <a:t>”</a:t>
            </a:r>
            <a:r>
              <a:rPr lang="en-CA" altLang="fr-FR" sz="1600" dirty="0">
                <a:latin typeface="Times New Roman" panose="02020603050405020304" pitchFamily="18" charset="0"/>
                <a:ea typeface="ＭＳ Ｐゴシック" panose="020B0600070205080204" pitchFamily="34" charset="-128"/>
                <a:cs typeface="Times New Roman" panose="02020603050405020304" pitchFamily="18" charset="0"/>
              </a:rPr>
              <a:t>, October, p. 11. [http://www.resourceconflict.org]. </a:t>
            </a:r>
            <a:endParaRPr lang="fr-FR" altLang="fr-FR" sz="16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21509" name="Espace réservé du numéro de diapositive 3">
            <a:extLst>
              <a:ext uri="{FF2B5EF4-FFF2-40B4-BE49-F238E27FC236}">
                <a16:creationId xmlns:a16="http://schemas.microsoft.com/office/drawing/2014/main" id="{B8EA8EC0-38A5-47F1-85D7-CB7E27D7C17B}"/>
              </a:ext>
            </a:extLst>
          </p:cNvPr>
          <p:cNvSpPr>
            <a:spLocks noGrp="1"/>
          </p:cNvSpPr>
          <p:nvPr>
            <p:ph type="sldNum" sz="quarter" idx="11"/>
          </p:nvPr>
        </p:nvSpPr>
        <p:spPr>
          <a:xfrm>
            <a:off x="6553200" y="6356350"/>
            <a:ext cx="2133600" cy="36512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fld id="{2FD756E2-DEFB-436D-8637-C7AA84773EAE}" type="slidenum">
              <a:rPr lang="fr-FR" altLang="fr-FR" sz="1400"/>
              <a:pPr eaLnBrk="1" hangingPunct="1">
                <a:spcBef>
                  <a:spcPct val="0"/>
                </a:spcBef>
                <a:buFontTx/>
                <a:buNone/>
              </a:pPr>
              <a:t>22</a:t>
            </a:fld>
            <a:endParaRPr lang="fr-FR" altLang="fr-FR"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re 1">
            <a:extLst>
              <a:ext uri="{FF2B5EF4-FFF2-40B4-BE49-F238E27FC236}">
                <a16:creationId xmlns:a16="http://schemas.microsoft.com/office/drawing/2014/main" id="{C5101B01-B652-4D64-8CB8-1BD8D7FA553E}"/>
              </a:ext>
            </a:extLst>
          </p:cNvPr>
          <p:cNvSpPr>
            <a:spLocks noGrp="1" noChangeArrowheads="1"/>
          </p:cNvSpPr>
          <p:nvPr>
            <p:ph type="title" idx="4294967295"/>
          </p:nvPr>
        </p:nvSpPr>
        <p:spPr/>
        <p:txBody>
          <a:bodyPr/>
          <a:lstStyle/>
          <a:p>
            <a:r>
              <a:rPr lang="fr-FR" altLang="fr-FR" sz="2800" b="1" dirty="0">
                <a:solidFill>
                  <a:srgbClr val="1F497D"/>
                </a:solidFill>
                <a:latin typeface="Times New Roman" panose="02020603050405020304" pitchFamily="18" charset="0"/>
                <a:ea typeface="ＭＳ Ｐゴシック" panose="020B0600070205080204" pitchFamily="34" charset="-128"/>
                <a:cs typeface="Times New Roman" panose="02020603050405020304" pitchFamily="18" charset="0"/>
              </a:rPr>
              <a:t>Des mécanismes inopérants dans un contexte d</a:t>
            </a:r>
            <a:r>
              <a:rPr lang="fr-FR" altLang="en-US" sz="2800" b="1" dirty="0">
                <a:solidFill>
                  <a:srgbClr val="1F497D"/>
                </a:solidFill>
                <a:latin typeface="Times New Roman" panose="02020603050405020304" pitchFamily="18" charset="0"/>
                <a:ea typeface="ＭＳ Ｐゴシック" panose="020B0600070205080204" pitchFamily="34" charset="-128"/>
                <a:cs typeface="Times New Roman" panose="02020603050405020304" pitchFamily="18" charset="0"/>
              </a:rPr>
              <a:t>’</a:t>
            </a:r>
            <a:r>
              <a:rPr lang="fr-FR" altLang="fr-FR" sz="2800" b="1" dirty="0">
                <a:solidFill>
                  <a:srgbClr val="1F497D"/>
                </a:solidFill>
                <a:latin typeface="Times New Roman" panose="02020603050405020304" pitchFamily="18" charset="0"/>
                <a:ea typeface="ＭＳ Ｐゴシック" panose="020B0600070205080204" pitchFamily="34" charset="-128"/>
                <a:cs typeface="Times New Roman" panose="02020603050405020304" pitchFamily="18" charset="0"/>
              </a:rPr>
              <a:t>accès direct de l</a:t>
            </a:r>
            <a:r>
              <a:rPr lang="fr-FR" altLang="en-US" sz="2800" b="1" dirty="0">
                <a:solidFill>
                  <a:srgbClr val="1F497D"/>
                </a:solidFill>
                <a:latin typeface="Times New Roman" panose="02020603050405020304" pitchFamily="18" charset="0"/>
                <a:ea typeface="ＭＳ Ｐゴシック" panose="020B0600070205080204" pitchFamily="34" charset="-128"/>
                <a:cs typeface="Times New Roman" panose="02020603050405020304" pitchFamily="18" charset="0"/>
              </a:rPr>
              <a:t>’</a:t>
            </a:r>
            <a:r>
              <a:rPr lang="fr-FR" altLang="fr-FR" sz="2800" b="1" dirty="0">
                <a:solidFill>
                  <a:srgbClr val="1F497D"/>
                </a:solidFill>
                <a:latin typeface="Times New Roman" panose="02020603050405020304" pitchFamily="18" charset="0"/>
                <a:ea typeface="ＭＳ Ｐゴシック" panose="020B0600070205080204" pitchFamily="34" charset="-128"/>
                <a:cs typeface="Times New Roman" panose="02020603050405020304" pitchFamily="18" charset="0"/>
              </a:rPr>
              <a:t>industrie aux milieux de décision</a:t>
            </a:r>
            <a:endParaRPr lang="fr-CA" altLang="fr-FR" sz="2800" b="1" dirty="0">
              <a:solidFill>
                <a:srgbClr val="1F497D"/>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22531" name="Espace réservé du contenu 2">
            <a:extLst>
              <a:ext uri="{FF2B5EF4-FFF2-40B4-BE49-F238E27FC236}">
                <a16:creationId xmlns:a16="http://schemas.microsoft.com/office/drawing/2014/main" id="{A790E0B5-19A7-4A7F-A1E3-0A8F90791013}"/>
              </a:ext>
            </a:extLst>
          </p:cNvPr>
          <p:cNvSpPr>
            <a:spLocks noGrp="1" noChangeArrowheads="1"/>
          </p:cNvSpPr>
          <p:nvPr>
            <p:ph idx="4294967295"/>
          </p:nvPr>
        </p:nvSpPr>
        <p:spPr/>
        <p:txBody>
          <a:bodyPr>
            <a:normAutofit/>
          </a:bodyPr>
          <a:lstStyle/>
          <a:p>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Création d’un poste de Conseiller en RSE en 2009 mais sans pouvoirs réels</a:t>
            </a:r>
          </a:p>
          <a:p>
            <a:endPar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Débats au Parlement canadien sur projet de loi C300, battu en Octobre 2010 </a:t>
            </a:r>
          </a:p>
          <a:p>
            <a:pPr marL="0" indent="0">
              <a:buNone/>
            </a:pPr>
            <a:endPar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Point de contact de l’OCDE au Canada inopérant </a:t>
            </a:r>
          </a:p>
          <a:p>
            <a:endParaRPr lang="fr-CA" altLang="fr-FR" sz="3600" dirty="0">
              <a:ea typeface="ＭＳ Ｐゴシック" panose="020B0600070205080204" pitchFamily="34" charset="-128"/>
            </a:endParaRPr>
          </a:p>
          <a:p>
            <a:pPr eaLnBrk="1" hangingPunct="1">
              <a:spcBef>
                <a:spcPts val="1200"/>
              </a:spcBef>
              <a:buFont typeface="Wingdings" panose="05000000000000000000" pitchFamily="2" charset="2"/>
              <a:buChar char="§"/>
            </a:pPr>
            <a:endParaRPr lang="fr-CA" altLang="fr-FR" dirty="0">
              <a:ea typeface="ＭＳ Ｐゴシック" panose="020B0600070205080204" pitchFamily="34" charset="-128"/>
            </a:endParaRPr>
          </a:p>
        </p:txBody>
      </p:sp>
      <p:sp>
        <p:nvSpPr>
          <p:cNvPr id="22533" name="Espace réservé du numéro de diapositive 3">
            <a:extLst>
              <a:ext uri="{FF2B5EF4-FFF2-40B4-BE49-F238E27FC236}">
                <a16:creationId xmlns:a16="http://schemas.microsoft.com/office/drawing/2014/main" id="{0FBC5A96-C949-4E99-8747-400C2B0B05E8}"/>
              </a:ext>
            </a:extLst>
          </p:cNvPr>
          <p:cNvSpPr>
            <a:spLocks noGrp="1"/>
          </p:cNvSpPr>
          <p:nvPr>
            <p:ph type="sldNum" sz="quarter" idx="11"/>
          </p:nvPr>
        </p:nvSpPr>
        <p:spPr>
          <a:xfrm>
            <a:off x="6553200" y="6356350"/>
            <a:ext cx="2133600" cy="36512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fld id="{C72B11F2-61F8-4953-A182-A3DF96DA69B6}" type="slidenum">
              <a:rPr lang="fr-FR" altLang="fr-FR" sz="1400"/>
              <a:pPr eaLnBrk="1" hangingPunct="1">
                <a:spcBef>
                  <a:spcPct val="0"/>
                </a:spcBef>
                <a:buFontTx/>
                <a:buNone/>
              </a:pPr>
              <a:t>23</a:t>
            </a:fld>
            <a:endParaRPr lang="fr-FR" altLang="fr-FR"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F4A5BF78-1BE2-4065-A1BA-454F3953F841}"/>
              </a:ext>
            </a:extLst>
          </p:cNvPr>
          <p:cNvSpPr>
            <a:spLocks noGrp="1" noChangeArrowheads="1"/>
          </p:cNvSpPr>
          <p:nvPr>
            <p:ph type="title"/>
          </p:nvPr>
        </p:nvSpPr>
        <p:spPr>
          <a:xfrm>
            <a:off x="457200" y="731836"/>
            <a:ext cx="8348870" cy="1156599"/>
          </a:xfrm>
        </p:spPr>
        <p:txBody>
          <a:bodyPr>
            <a:noAutofit/>
          </a:bodyPr>
          <a:lstStyle/>
          <a:p>
            <a:r>
              <a:rPr lang="fr-CA" altLang="fr-FR" sz="3200" b="1" dirty="0">
                <a:solidFill>
                  <a:srgbClr val="1F497D"/>
                </a:solidFill>
                <a:latin typeface="Times New Roman"/>
                <a:ea typeface="ＭＳ Ｐゴシック" panose="020B0600070205080204" pitchFamily="34" charset="-128"/>
                <a:cs typeface="Times New Roman"/>
              </a:rPr>
              <a:t>Documentation de graves violations de droits associées aux minières canadiennes</a:t>
            </a:r>
          </a:p>
        </p:txBody>
      </p:sp>
      <p:sp>
        <p:nvSpPr>
          <p:cNvPr id="23555" name="Content Placeholder 2">
            <a:extLst>
              <a:ext uri="{FF2B5EF4-FFF2-40B4-BE49-F238E27FC236}">
                <a16:creationId xmlns:a16="http://schemas.microsoft.com/office/drawing/2014/main" id="{074768AE-DD18-4E1F-B159-4FF467DCDB2D}"/>
              </a:ext>
            </a:extLst>
          </p:cNvPr>
          <p:cNvSpPr>
            <a:spLocks noGrp="1" noChangeArrowheads="1"/>
          </p:cNvSpPr>
          <p:nvPr>
            <p:ph idx="1"/>
          </p:nvPr>
        </p:nvSpPr>
        <p:spPr>
          <a:xfrm>
            <a:off x="270048" y="1964633"/>
            <a:ext cx="8526378" cy="4525963"/>
          </a:xfrm>
        </p:spPr>
        <p:txBody>
          <a:bodyPr>
            <a:noAutofit/>
          </a:bodyPr>
          <a:lstStyle/>
          <a:p>
            <a:pPr algn="l"/>
            <a:r>
              <a:rPr lang="fr-CA" sz="2200" dirty="0">
                <a:latin typeface="Times New Roman"/>
                <a:ea typeface="ＭＳ Ｐゴシック" panose="020B0600070205080204" pitchFamily="34" charset="-128"/>
                <a:cs typeface="Times New Roman"/>
              </a:rPr>
              <a:t>Le Centre canadien d'étude des conflits liés aux ressources naturelles, révèle que le Canada détient le record des contraventions parmi les pays développés qui exploitent des mines dans le tiers-monde.</a:t>
            </a:r>
          </a:p>
          <a:p>
            <a:pPr algn="l"/>
            <a:endParaRPr lang="fr-CA" sz="2200" dirty="0">
              <a:latin typeface="Times New Roman"/>
              <a:ea typeface="ＭＳ Ｐゴシック" panose="020B0600070205080204" pitchFamily="34" charset="-128"/>
              <a:cs typeface="Times New Roman"/>
            </a:endParaRPr>
          </a:p>
          <a:p>
            <a:r>
              <a:rPr lang="fr-CA" sz="2200" dirty="0">
                <a:latin typeface="Times New Roman"/>
                <a:ea typeface="ＭＳ Ｐゴシック" panose="020B0600070205080204" pitchFamily="34" charset="-128"/>
                <a:cs typeface="Times New Roman"/>
              </a:rPr>
              <a:t>Selon  cette étude commandée en 2009 par l’Association canadienne des prospecteurs et des développeurs, 34% des infractions minières dans le monde impliqueraient des sociétés canadiennes.</a:t>
            </a:r>
          </a:p>
          <a:p>
            <a:pPr marL="0" indent="0" algn="l">
              <a:buNone/>
            </a:pPr>
            <a:endParaRPr lang="fr-CA" sz="2200" dirty="0">
              <a:latin typeface="Times New Roman"/>
              <a:ea typeface="ＭＳ Ｐゴシック" panose="020B0600070205080204" pitchFamily="34" charset="-128"/>
              <a:cs typeface="Times New Roman"/>
            </a:endParaRPr>
          </a:p>
          <a:p>
            <a:pPr algn="l"/>
            <a:r>
              <a:rPr lang="fr-CA" altLang="fr-FR" sz="2200" dirty="0">
                <a:latin typeface="Times New Roman"/>
                <a:ea typeface="ＭＳ Ｐゴシック" panose="020B0600070205080204" pitchFamily="34" charset="-128"/>
                <a:cs typeface="Times New Roman"/>
              </a:rPr>
              <a:t>Persistance de la violence, et de l’impunité et criminalisation croissante des tentatives de s’opposer aux violations de droits.</a:t>
            </a:r>
          </a:p>
          <a:p>
            <a:endParaRPr lang="en-CA" sz="2200" dirty="0">
              <a:latin typeface="Times New Roman"/>
              <a:cs typeface="Times New Roman"/>
            </a:endParaRPr>
          </a:p>
        </p:txBody>
      </p:sp>
      <p:sp>
        <p:nvSpPr>
          <p:cNvPr id="23556" name="Slide Number Placeholder 3">
            <a:extLst>
              <a:ext uri="{FF2B5EF4-FFF2-40B4-BE49-F238E27FC236}">
                <a16:creationId xmlns:a16="http://schemas.microsoft.com/office/drawing/2014/main" id="{500B0A71-E1A5-4905-9126-3F3D5CE03386}"/>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fld id="{BD823BEB-1073-44C2-89C4-CEA285B0555D}" type="slidenum">
              <a:rPr lang="fr-FR" altLang="fr-FR" sz="1400"/>
              <a:pPr eaLnBrk="1" hangingPunct="1">
                <a:spcBef>
                  <a:spcPct val="0"/>
                </a:spcBef>
                <a:buFontTx/>
                <a:buNone/>
              </a:pPr>
              <a:t>24</a:t>
            </a:fld>
            <a:endParaRPr lang="fr-FR" altLang="fr-FR"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6F291924-A0B9-4397-9846-E2004C2E7A4C}"/>
              </a:ext>
            </a:extLst>
          </p:cNvPr>
          <p:cNvSpPr>
            <a:spLocks noGrp="1" noChangeArrowheads="1"/>
          </p:cNvSpPr>
          <p:nvPr>
            <p:ph type="title"/>
          </p:nvPr>
        </p:nvSpPr>
        <p:spPr>
          <a:xfrm>
            <a:off x="539750" y="260350"/>
            <a:ext cx="8229600" cy="711200"/>
          </a:xfrm>
        </p:spPr>
        <p:txBody>
          <a:bodyPr>
            <a:normAutofit fontScale="90000"/>
          </a:bodyPr>
          <a:lstStyle/>
          <a:p>
            <a:r>
              <a:rPr lang="fr-CA" altLang="fr-FR" b="1" dirty="0">
                <a:solidFill>
                  <a:srgbClr val="1F497D"/>
                </a:solidFill>
                <a:latin typeface="Times New Roman" panose="02020603050405020304" pitchFamily="18" charset="0"/>
                <a:ea typeface="ＭＳ Ｐゴシック" panose="020B0600070205080204" pitchFamily="34" charset="-128"/>
                <a:cs typeface="Times New Roman" panose="02020603050405020304" pitchFamily="18" charset="0"/>
              </a:rPr>
              <a:t>La «pointe de l</a:t>
            </a:r>
            <a:r>
              <a:rPr lang="fr-CA" altLang="en-US" b="1" dirty="0">
                <a:solidFill>
                  <a:srgbClr val="1F497D"/>
                </a:solidFill>
                <a:latin typeface="Times New Roman" panose="02020603050405020304" pitchFamily="18" charset="0"/>
                <a:ea typeface="ＭＳ Ｐゴシック" panose="020B0600070205080204" pitchFamily="34" charset="-128"/>
                <a:cs typeface="Times New Roman" panose="02020603050405020304" pitchFamily="18" charset="0"/>
              </a:rPr>
              <a:t>’</a:t>
            </a:r>
            <a:r>
              <a:rPr lang="fr-CA" altLang="fr-FR" b="1" dirty="0">
                <a:solidFill>
                  <a:srgbClr val="1F497D"/>
                </a:solidFill>
                <a:latin typeface="Times New Roman" panose="02020603050405020304" pitchFamily="18" charset="0"/>
                <a:ea typeface="ＭＳ Ｐゴシック" panose="020B0600070205080204" pitchFamily="34" charset="-128"/>
                <a:cs typeface="Times New Roman" panose="02020603050405020304" pitchFamily="18" charset="0"/>
              </a:rPr>
              <a:t>iceberg»</a:t>
            </a:r>
          </a:p>
        </p:txBody>
      </p:sp>
      <p:sp>
        <p:nvSpPr>
          <p:cNvPr id="24579" name="Content Placeholder 2">
            <a:extLst>
              <a:ext uri="{FF2B5EF4-FFF2-40B4-BE49-F238E27FC236}">
                <a16:creationId xmlns:a16="http://schemas.microsoft.com/office/drawing/2014/main" id="{697F01BB-5A83-4072-B592-8D00BBA373FC}"/>
              </a:ext>
            </a:extLst>
          </p:cNvPr>
          <p:cNvSpPr>
            <a:spLocks noGrp="1" noChangeArrowheads="1"/>
          </p:cNvSpPr>
          <p:nvPr>
            <p:ph idx="1"/>
          </p:nvPr>
        </p:nvSpPr>
        <p:spPr>
          <a:xfrm>
            <a:off x="457200" y="1007810"/>
            <a:ext cx="8229600" cy="5348539"/>
          </a:xfrm>
        </p:spPr>
        <p:txBody>
          <a:bodyPr>
            <a:normAutofit fontScale="92500" lnSpcReduction="20000"/>
          </a:bodyPr>
          <a:lstStyle/>
          <a:p>
            <a:pPr marL="0" indent="0">
              <a:buNone/>
            </a:pPr>
            <a:endParaRPr lang="fr-CA" altLang="fr-FR" sz="2200" dirty="0">
              <a:latin typeface="Times New Roman"/>
              <a:ea typeface="ＭＳ Ｐゴシック" panose="020B0600070205080204" pitchFamily="34" charset="-128"/>
              <a:cs typeface="Times New Roman"/>
            </a:endParaRPr>
          </a:p>
          <a:p>
            <a:pPr marL="0" indent="0">
              <a:buNone/>
            </a:pPr>
            <a:r>
              <a:rPr lang="fr-CA" altLang="fr-FR" sz="2200" dirty="0">
                <a:latin typeface="Times New Roman"/>
                <a:ea typeface="ＭＳ Ｐゴシック" panose="020B0600070205080204" pitchFamily="34" charset="-128"/>
                <a:cs typeface="Times New Roman"/>
              </a:rPr>
              <a:t>Rapport « </a:t>
            </a:r>
            <a:r>
              <a:rPr lang="fr-CA" altLang="fr-FR" sz="2200" b="1" dirty="0">
                <a:latin typeface="Times New Roman"/>
                <a:ea typeface="ＭＳ Ｐゴシック" panose="020B0600070205080204" pitchFamily="34" charset="-128"/>
                <a:cs typeface="Times New Roman"/>
              </a:rPr>
              <a:t>Violence and Canadian Mining </a:t>
            </a:r>
            <a:r>
              <a:rPr lang="fr-CA" altLang="fr-FR" sz="2200" b="1" dirty="0" err="1">
                <a:latin typeface="Times New Roman"/>
                <a:ea typeface="ＭＳ Ｐゴシック" panose="020B0600070205080204" pitchFamily="34" charset="-128"/>
                <a:cs typeface="Times New Roman"/>
              </a:rPr>
              <a:t>Companies</a:t>
            </a:r>
            <a:r>
              <a:rPr lang="fr-CA" altLang="fr-FR" sz="2200" b="1" dirty="0">
                <a:latin typeface="Times New Roman"/>
                <a:ea typeface="ＭＳ Ｐゴシック" panose="020B0600070205080204" pitchFamily="34" charset="-128"/>
                <a:cs typeface="Times New Roman"/>
              </a:rPr>
              <a:t> in Latin America </a:t>
            </a:r>
            <a:r>
              <a:rPr lang="fr-CA" altLang="fr-FR" sz="2200" dirty="0">
                <a:latin typeface="Times New Roman"/>
                <a:ea typeface="ＭＳ Ｐゴシック" panose="020B0600070205080204" pitchFamily="34" charset="-128"/>
                <a:cs typeface="Times New Roman"/>
              </a:rPr>
              <a:t>»,</a:t>
            </a:r>
            <a:r>
              <a:rPr lang="fr-CA" sz="2200" dirty="0">
                <a:latin typeface="Times New Roman"/>
                <a:ea typeface="ＭＳ Ｐゴシック" panose="020B0600070205080204" pitchFamily="34" charset="-128"/>
                <a:cs typeface="Times New Roman"/>
              </a:rPr>
              <a:t> Justice and </a:t>
            </a:r>
            <a:r>
              <a:rPr lang="fr-CA" sz="2200" dirty="0" err="1">
                <a:latin typeface="Times New Roman"/>
                <a:ea typeface="ＭＳ Ｐゴシック" panose="020B0600070205080204" pitchFamily="34" charset="-128"/>
                <a:cs typeface="Times New Roman"/>
              </a:rPr>
              <a:t>Corporate</a:t>
            </a:r>
            <a:r>
              <a:rPr lang="fr-CA" sz="2200" dirty="0">
                <a:latin typeface="Times New Roman"/>
                <a:ea typeface="ＭＳ Ｐゴシック" panose="020B0600070205080204" pitchFamily="34" charset="-128"/>
                <a:cs typeface="Times New Roman"/>
              </a:rPr>
              <a:t> </a:t>
            </a:r>
            <a:r>
              <a:rPr lang="fr-CA" sz="2200" dirty="0" err="1">
                <a:latin typeface="Times New Roman"/>
                <a:ea typeface="ＭＳ Ｐゴシック" panose="020B0600070205080204" pitchFamily="34" charset="-128"/>
                <a:cs typeface="Times New Roman"/>
              </a:rPr>
              <a:t>Accountability</a:t>
            </a:r>
            <a:r>
              <a:rPr lang="fr-CA" sz="2200" dirty="0">
                <a:latin typeface="Times New Roman"/>
                <a:ea typeface="ＭＳ Ｐゴシック" panose="020B0600070205080204" pitchFamily="34" charset="-128"/>
                <a:cs typeface="Times New Roman"/>
              </a:rPr>
              <a:t> Project, </a:t>
            </a:r>
            <a:r>
              <a:rPr lang="fr-CA" altLang="fr-FR" sz="2200" dirty="0" err="1">
                <a:latin typeface="Times New Roman"/>
                <a:ea typeface="ＭＳ Ｐゴシック" panose="020B0600070205080204" pitchFamily="34" charset="-128"/>
                <a:cs typeface="Times New Roman"/>
              </a:rPr>
              <a:t>Osgoode</a:t>
            </a:r>
            <a:r>
              <a:rPr lang="fr-CA" altLang="fr-FR" sz="2200" dirty="0">
                <a:latin typeface="Times New Roman"/>
                <a:ea typeface="ＭＳ Ｐゴシック" panose="020B0600070205080204" pitchFamily="34" charset="-128"/>
                <a:cs typeface="Times New Roman"/>
              </a:rPr>
              <a:t> Hall Law </a:t>
            </a:r>
            <a:r>
              <a:rPr lang="fr-CA" altLang="fr-FR" sz="2200" dirty="0" err="1">
                <a:latin typeface="Times New Roman"/>
                <a:ea typeface="ＭＳ Ｐゴシック" panose="020B0600070205080204" pitchFamily="34" charset="-128"/>
                <a:cs typeface="Times New Roman"/>
              </a:rPr>
              <a:t>School</a:t>
            </a:r>
            <a:r>
              <a:rPr lang="fr-CA" altLang="fr-FR" sz="2200" dirty="0">
                <a:latin typeface="Times New Roman"/>
                <a:ea typeface="ＭＳ Ｐゴシック" panose="020B0600070205080204" pitchFamily="34" charset="-128"/>
                <a:cs typeface="Times New Roman"/>
              </a:rPr>
              <a:t> (Université York), 2016</a:t>
            </a:r>
          </a:p>
          <a:p>
            <a:pPr marL="0" indent="0">
              <a:buFontTx/>
              <a:buNone/>
            </a:pPr>
            <a:endPar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buFontTx/>
              <a:buNone/>
            </a:pP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Le Rapport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documente</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des incidents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corroborés</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par au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moins</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deux sources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indépendantes</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pour la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période</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2000-2015: </a:t>
            </a:r>
            <a:endParaRPr lang="fr-CA" altLang="fr-FR" sz="22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44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décès</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403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blessés</a:t>
            </a:r>
            <a:endPar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709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cas</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de criminalisation</a:t>
            </a:r>
          </a:p>
          <a:p>
            <a:pPr marL="0" indent="0">
              <a:buFontTx/>
              <a:buNone/>
            </a:pPr>
            <a:endPar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buFontTx/>
              <a:buNone/>
            </a:pP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Une </a:t>
            </a:r>
            <a:r>
              <a:rPr lang="fr-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répartition géographique étendue de la violence documentée: des décès dans </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11 pays; des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blessés</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dans 13 pays; la criminalisation dans 12 pays.  </a:t>
            </a:r>
          </a:p>
          <a:p>
            <a:pPr marL="0" indent="0">
              <a:buFontTx/>
              <a:buNone/>
            </a:pPr>
            <a:endParaRPr lang="fr-CA" altLang="fr-FR" sz="22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buFontTx/>
              <a:buNone/>
            </a:pP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Le Rapport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démontre</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que les compagnies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canadiennes</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fr-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cotées à la Bourse de Toronto</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ne </a:t>
            </a:r>
            <a:r>
              <a:rPr lang="en-CA" altLang="fr-FR" sz="2200" dirty="0" err="1">
                <a:latin typeface="Times New Roman" panose="02020603050405020304" pitchFamily="18" charset="0"/>
                <a:ea typeface="ＭＳ Ｐゴシック" panose="020B0600070205080204" pitchFamily="34" charset="-128"/>
                <a:cs typeface="Times New Roman" panose="02020603050405020304" pitchFamily="18" charset="0"/>
              </a:rPr>
              <a:t>produisent</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pas de rapports sur la violence dans </a:t>
            </a:r>
            <a:r>
              <a:rPr lang="fr-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leurs rapports obligatoires sur les performances de l'entreprise</a:t>
            </a:r>
            <a:r>
              <a:rPr lang="en-CA" altLang="fr-FR" sz="2200" dirty="0">
                <a:latin typeface="Times New Roman" panose="02020603050405020304" pitchFamily="18" charset="0"/>
                <a:ea typeface="ＭＳ Ｐゴシック" panose="020B0600070205080204" pitchFamily="34" charset="-128"/>
                <a:cs typeface="Times New Roman" panose="02020603050405020304" pitchFamily="18" charset="0"/>
              </a:rPr>
              <a:t>. </a:t>
            </a:r>
          </a:p>
        </p:txBody>
      </p:sp>
      <p:sp>
        <p:nvSpPr>
          <p:cNvPr id="24580" name="Slide Number Placeholder 3">
            <a:extLst>
              <a:ext uri="{FF2B5EF4-FFF2-40B4-BE49-F238E27FC236}">
                <a16:creationId xmlns:a16="http://schemas.microsoft.com/office/drawing/2014/main" id="{8EFC6DD4-A4D4-4A8C-B12B-7CF078D11745}"/>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fld id="{514C9BA0-7B0C-4C1E-9136-56A065464BDF}" type="slidenum">
              <a:rPr lang="fr-FR" altLang="fr-FR" sz="1400"/>
              <a:pPr eaLnBrk="1" hangingPunct="1">
                <a:spcBef>
                  <a:spcPct val="0"/>
                </a:spcBef>
                <a:buFontTx/>
                <a:buNone/>
              </a:pPr>
              <a:t>25</a:t>
            </a:fld>
            <a:endParaRPr lang="fr-FR" altLang="fr-FR"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EA18136B-9DF9-437D-9FC8-E0EC0F120592}"/>
              </a:ext>
            </a:extLst>
          </p:cNvPr>
          <p:cNvSpPr>
            <a:spLocks noGrp="1" noChangeArrowheads="1"/>
          </p:cNvSpPr>
          <p:nvPr>
            <p:ph type="title"/>
          </p:nvPr>
        </p:nvSpPr>
        <p:spPr/>
        <p:txBody>
          <a:bodyPr>
            <a:normAutofit fontScale="90000"/>
          </a:bodyPr>
          <a:lstStyle/>
          <a:p>
            <a:pPr>
              <a:defRPr/>
            </a:pPr>
            <a:r>
              <a:rPr lang="fr-CA" altLang="fr-FR" b="1" dirty="0">
                <a:solidFill>
                  <a:srgbClr val="1F497D"/>
                </a:solidFill>
                <a:latin typeface="Times New Roman" panose="02020603050405020304" pitchFamily="18" charset="0"/>
                <a:ea typeface="ＭＳ Ｐゴシック" pitchFamily="34" charset="-128"/>
                <a:cs typeface="Times New Roman" panose="02020603050405020304" pitchFamily="18" charset="0"/>
              </a:rPr>
              <a:t>La répartition géographique de la violence </a:t>
            </a:r>
            <a:r>
              <a:rPr lang="fr-CA" altLang="fr-FR" sz="2000" dirty="0">
                <a:solidFill>
                  <a:schemeClr val="tx1"/>
                </a:solidFill>
                <a:latin typeface="Times New Roman" panose="02020603050405020304" pitchFamily="18" charset="0"/>
                <a:cs typeface="Times New Roman" panose="02020603050405020304" pitchFamily="18" charset="0"/>
              </a:rPr>
              <a:t>(</a:t>
            </a:r>
            <a:r>
              <a:rPr lang="fr-CA" altLang="fr-FR" sz="2000" dirty="0" err="1">
                <a:solidFill>
                  <a:schemeClr val="tx1"/>
                </a:solidFill>
                <a:latin typeface="Times New Roman" panose="02020603050405020304" pitchFamily="18" charset="0"/>
                <a:cs typeface="Times New Roman" panose="02020603050405020304" pitchFamily="18" charset="0"/>
              </a:rPr>
              <a:t>Osgood</a:t>
            </a:r>
            <a:r>
              <a:rPr lang="fr-CA" altLang="fr-FR" sz="2000" dirty="0">
                <a:solidFill>
                  <a:schemeClr val="tx1"/>
                </a:solidFill>
                <a:latin typeface="Times New Roman" panose="02020603050405020304" pitchFamily="18" charset="0"/>
                <a:cs typeface="Times New Roman" panose="02020603050405020304" pitchFamily="18" charset="0"/>
              </a:rPr>
              <a:t> Hall Law </a:t>
            </a:r>
            <a:r>
              <a:rPr lang="fr-CA" altLang="fr-FR" sz="2000" dirty="0" err="1">
                <a:solidFill>
                  <a:schemeClr val="tx1"/>
                </a:solidFill>
                <a:latin typeface="Times New Roman" panose="02020603050405020304" pitchFamily="18" charset="0"/>
                <a:cs typeface="Times New Roman" panose="02020603050405020304" pitchFamily="18" charset="0"/>
              </a:rPr>
              <a:t>School</a:t>
            </a:r>
            <a:r>
              <a:rPr lang="fr-CA" altLang="fr-FR" sz="2000" dirty="0">
                <a:solidFill>
                  <a:schemeClr val="tx1"/>
                </a:solidFill>
                <a:latin typeface="Times New Roman" panose="02020603050405020304" pitchFamily="18" charset="0"/>
                <a:cs typeface="Times New Roman" panose="02020603050405020304" pitchFamily="18" charset="0"/>
              </a:rPr>
              <a:t>, 2016, p. 12) </a:t>
            </a:r>
          </a:p>
        </p:txBody>
      </p:sp>
      <p:sp>
        <p:nvSpPr>
          <p:cNvPr id="3" name="Content Placeholder 2">
            <a:extLst>
              <a:ext uri="{FF2B5EF4-FFF2-40B4-BE49-F238E27FC236}">
                <a16:creationId xmlns:a16="http://schemas.microsoft.com/office/drawing/2014/main" id="{0F54FE8D-D08A-4BA6-AA33-8F7A6C05EF2F}"/>
              </a:ext>
            </a:extLst>
          </p:cNvPr>
          <p:cNvSpPr>
            <a:spLocks noGrp="1"/>
          </p:cNvSpPr>
          <p:nvPr>
            <p:ph idx="1"/>
          </p:nvPr>
        </p:nvSpPr>
        <p:spPr>
          <a:xfrm>
            <a:off x="565150" y="1619734"/>
            <a:ext cx="8578850" cy="4492625"/>
          </a:xfrm>
        </p:spPr>
        <p:txBody>
          <a:bodyPr>
            <a:normAutofit/>
          </a:bodyPr>
          <a:lstStyle/>
          <a:p>
            <a:pPr marL="0" indent="0">
              <a:buFontTx/>
              <a:buNone/>
              <a:defRPr/>
            </a:pPr>
            <a:r>
              <a:rPr lang="en-US" sz="1200" dirty="0">
                <a:latin typeface="Times New Roman" panose="02020603050405020304" pitchFamily="18" charset="0"/>
                <a:cs typeface="Times New Roman" panose="02020603050405020304" pitchFamily="18" charset="0"/>
              </a:rPr>
              <a:t>Country (Number of projects</a:t>
            </a:r>
          </a:p>
          <a:p>
            <a:pPr marL="0" indent="0">
              <a:buFontTx/>
              <a:buNone/>
              <a:defRPr/>
            </a:pPr>
            <a:r>
              <a:rPr lang="en-US" sz="1200" dirty="0">
                <a:latin typeface="Times New Roman" panose="02020603050405020304" pitchFamily="18" charset="0"/>
                <a:cs typeface="Times New Roman" panose="02020603050405020304" pitchFamily="18" charset="0"/>
              </a:rPr>
              <a:t> linked to violence) 		Deaths 	</a:t>
            </a:r>
            <a:r>
              <a:rPr lang="en-US" sz="1200" dirty="0" err="1">
                <a:latin typeface="Times New Roman" panose="02020603050405020304" pitchFamily="18" charset="0"/>
                <a:cs typeface="Times New Roman" panose="02020603050405020304" pitchFamily="18" charset="0"/>
              </a:rPr>
              <a:t>Disapp</a:t>
            </a:r>
            <a:r>
              <a:rPr lang="en-US" sz="1200" dirty="0">
                <a:latin typeface="Times New Roman" panose="02020603050405020304" pitchFamily="18" charset="0"/>
                <a:cs typeface="Times New Roman" panose="02020603050405020304" pitchFamily="18" charset="0"/>
              </a:rPr>
              <a:t>. 	Injuries 	Sexual 	               Warrants &amp;              Arrests</a:t>
            </a:r>
          </a:p>
          <a:p>
            <a:pPr marL="0" indent="0">
              <a:buFontTx/>
              <a:buNone/>
              <a:defRPr/>
            </a:pPr>
            <a:r>
              <a:rPr lang="en-US" sz="1200" dirty="0">
                <a:latin typeface="Times New Roman" panose="02020603050405020304" pitchFamily="18" charset="0"/>
                <a:cs typeface="Times New Roman" panose="02020603050405020304" pitchFamily="18" charset="0"/>
              </a:rPr>
              <a:t>				                                                                               Violence 	Legal Complaints     </a:t>
            </a:r>
            <a:r>
              <a:rPr lang="fr-CA" sz="1200" dirty="0" err="1">
                <a:latin typeface="Times New Roman" panose="02020603050405020304" pitchFamily="18" charset="0"/>
                <a:cs typeface="Times New Roman" panose="02020603050405020304" pitchFamily="18" charset="0"/>
              </a:rPr>
              <a:t>Detentions</a:t>
            </a:r>
            <a:r>
              <a:rPr lang="fr-CA" sz="1200" dirty="0">
                <a:latin typeface="Times New Roman" panose="02020603050405020304" pitchFamily="18" charset="0"/>
                <a:cs typeface="Times New Roman" panose="02020603050405020304" pitchFamily="18" charset="0"/>
              </a:rPr>
              <a:t> &amp; Charges </a:t>
            </a:r>
            <a:r>
              <a:rPr lang="en-US" sz="1200" dirty="0">
                <a:latin typeface="Times New Roman" panose="02020603050405020304" pitchFamily="18" charset="0"/>
                <a:cs typeface="Times New Roman" panose="02020603050405020304" pitchFamily="18" charset="0"/>
              </a:rPr>
              <a:t>	</a:t>
            </a:r>
          </a:p>
          <a:p>
            <a:pPr marL="0" indent="0">
              <a:buFontTx/>
              <a:buNone/>
              <a:defRPr/>
            </a:pPr>
            <a:r>
              <a:rPr lang="fr-CA" sz="1200" dirty="0">
                <a:latin typeface="Times New Roman" panose="02020603050405020304" pitchFamily="18" charset="0"/>
                <a:cs typeface="Times New Roman" panose="02020603050405020304" pitchFamily="18" charset="0"/>
              </a:rPr>
              <a:t>	</a:t>
            </a:r>
          </a:p>
          <a:p>
            <a:pPr marL="0" indent="0">
              <a:buFontTx/>
              <a:buNone/>
              <a:defRPr/>
            </a:pPr>
            <a:r>
              <a:rPr lang="fr-CA" sz="1200" b="1" dirty="0">
                <a:latin typeface="Times New Roman" panose="02020603050405020304" pitchFamily="18" charset="0"/>
                <a:cs typeface="Times New Roman" panose="02020603050405020304" pitchFamily="18" charset="0"/>
              </a:rPr>
              <a:t>Total </a:t>
            </a:r>
            <a:r>
              <a:rPr lang="fr-CA" sz="1200" b="1" dirty="0" err="1">
                <a:latin typeface="Times New Roman" panose="02020603050405020304" pitchFamily="18" charset="0"/>
                <a:cs typeface="Times New Roman" panose="02020603050405020304" pitchFamily="18" charset="0"/>
              </a:rPr>
              <a:t>Victims</a:t>
            </a:r>
            <a:r>
              <a:rPr lang="fr-CA" sz="1200" b="1" dirty="0">
                <a:latin typeface="Times New Roman" panose="02020603050405020304" pitchFamily="18" charset="0"/>
                <a:cs typeface="Times New Roman" panose="02020603050405020304" pitchFamily="18" charset="0"/>
              </a:rPr>
              <a:t> </a:t>
            </a:r>
            <a:r>
              <a:rPr lang="fr-CA" sz="1200" dirty="0">
                <a:latin typeface="Times New Roman" panose="02020603050405020304" pitchFamily="18" charset="0"/>
                <a:cs typeface="Times New Roman" panose="02020603050405020304" pitchFamily="18" charset="0"/>
              </a:rPr>
              <a:t>		                  </a:t>
            </a:r>
            <a:r>
              <a:rPr lang="fr-CA" sz="1200" b="1" dirty="0">
                <a:latin typeface="Times New Roman" panose="02020603050405020304" pitchFamily="18" charset="0"/>
                <a:cs typeface="Times New Roman" panose="02020603050405020304" pitchFamily="18" charset="0"/>
              </a:rPr>
              <a:t>44 </a:t>
            </a:r>
            <a:r>
              <a:rPr lang="fr-CA" sz="1200" dirty="0">
                <a:latin typeface="Times New Roman" panose="02020603050405020304" pitchFamily="18" charset="0"/>
                <a:cs typeface="Times New Roman" panose="02020603050405020304" pitchFamily="18" charset="0"/>
              </a:rPr>
              <a:t>		  </a:t>
            </a:r>
            <a:r>
              <a:rPr lang="fr-CA" sz="1200" b="1" dirty="0">
                <a:latin typeface="Times New Roman" panose="02020603050405020304" pitchFamily="18" charset="0"/>
                <a:cs typeface="Times New Roman" panose="02020603050405020304" pitchFamily="18" charset="0"/>
              </a:rPr>
              <a:t>4 </a:t>
            </a:r>
            <a:r>
              <a:rPr lang="fr-CA" sz="1200" dirty="0">
                <a:latin typeface="Times New Roman" panose="02020603050405020304" pitchFamily="18" charset="0"/>
                <a:cs typeface="Times New Roman" panose="02020603050405020304" pitchFamily="18" charset="0"/>
              </a:rPr>
              <a:t>		 </a:t>
            </a:r>
            <a:r>
              <a:rPr lang="fr-CA" sz="1200" b="1" dirty="0">
                <a:latin typeface="Times New Roman" panose="02020603050405020304" pitchFamily="18" charset="0"/>
                <a:cs typeface="Times New Roman" panose="02020603050405020304" pitchFamily="18" charset="0"/>
              </a:rPr>
              <a:t>403 </a:t>
            </a:r>
            <a:r>
              <a:rPr lang="fr-CA" sz="1200" dirty="0">
                <a:latin typeface="Times New Roman" panose="02020603050405020304" pitchFamily="18" charset="0"/>
                <a:cs typeface="Times New Roman" panose="02020603050405020304" pitchFamily="18" charset="0"/>
              </a:rPr>
              <a:t>		     </a:t>
            </a:r>
            <a:r>
              <a:rPr lang="fr-CA" sz="1200" b="1" dirty="0">
                <a:latin typeface="Times New Roman" panose="02020603050405020304" pitchFamily="18" charset="0"/>
                <a:cs typeface="Times New Roman" panose="02020603050405020304" pitchFamily="18" charset="0"/>
              </a:rPr>
              <a:t>15 </a:t>
            </a:r>
            <a:r>
              <a:rPr lang="fr-CA" sz="1200" dirty="0">
                <a:latin typeface="Times New Roman" panose="02020603050405020304" pitchFamily="18" charset="0"/>
                <a:cs typeface="Times New Roman" panose="02020603050405020304" pitchFamily="18" charset="0"/>
              </a:rPr>
              <a:t>		     </a:t>
            </a:r>
            <a:r>
              <a:rPr lang="fr-CA" sz="1200" b="1" dirty="0">
                <a:latin typeface="Times New Roman" panose="02020603050405020304" pitchFamily="18" charset="0"/>
                <a:cs typeface="Times New Roman" panose="02020603050405020304" pitchFamily="18" charset="0"/>
              </a:rPr>
              <a:t>196 </a:t>
            </a:r>
            <a:r>
              <a:rPr lang="fr-CA" sz="1200" dirty="0">
                <a:latin typeface="Times New Roman" panose="02020603050405020304" pitchFamily="18" charset="0"/>
                <a:cs typeface="Times New Roman" panose="02020603050405020304" pitchFamily="18" charset="0"/>
              </a:rPr>
              <a:t>		               </a:t>
            </a:r>
            <a:r>
              <a:rPr lang="fr-CA" sz="1200" b="1" dirty="0">
                <a:latin typeface="Times New Roman" panose="02020603050405020304" pitchFamily="18" charset="0"/>
                <a:cs typeface="Times New Roman" panose="02020603050405020304" pitchFamily="18" charset="0"/>
              </a:rPr>
              <a:t>537 </a:t>
            </a:r>
            <a:r>
              <a:rPr lang="fr-CA" sz="1200" dirty="0">
                <a:latin typeface="Times New Roman" panose="02020603050405020304" pitchFamily="18" charset="0"/>
                <a:cs typeface="Times New Roman" panose="02020603050405020304" pitchFamily="18" charset="0"/>
              </a:rPr>
              <a:t>	</a:t>
            </a:r>
          </a:p>
          <a:p>
            <a:pPr marL="0" indent="0">
              <a:buFontTx/>
              <a:buNone/>
              <a:defRPr/>
            </a:pPr>
            <a:r>
              <a:rPr lang="sv-SE" sz="1200" b="1" dirty="0">
                <a:latin typeface="Times New Roman" panose="02020603050405020304" pitchFamily="18" charset="0"/>
                <a:cs typeface="Times New Roman" panose="02020603050405020304" pitchFamily="18" charset="0"/>
              </a:rPr>
              <a:t>Guatemala (4) </a:t>
            </a:r>
            <a:r>
              <a:rPr lang="sv-SE" sz="1200" dirty="0">
                <a:latin typeface="Times New Roman" panose="02020603050405020304" pitchFamily="18" charset="0"/>
                <a:cs typeface="Times New Roman" panose="02020603050405020304" pitchFamily="18" charset="0"/>
              </a:rPr>
              <a:t>		      12 	               2 	               89 	                  11 	                    23 		                 71 	</a:t>
            </a:r>
          </a:p>
          <a:p>
            <a:pPr marL="0" indent="0">
              <a:buFontTx/>
              <a:buNone/>
              <a:defRPr/>
            </a:pPr>
            <a:r>
              <a:rPr lang="es-ES" sz="1200" b="1" dirty="0" err="1">
                <a:latin typeface="Times New Roman" panose="02020603050405020304" pitchFamily="18" charset="0"/>
                <a:cs typeface="Times New Roman" panose="02020603050405020304" pitchFamily="18" charset="0"/>
              </a:rPr>
              <a:t>Mexico</a:t>
            </a:r>
            <a:r>
              <a:rPr lang="es-ES" sz="1200" b="1" dirty="0">
                <a:latin typeface="Times New Roman" panose="02020603050405020304" pitchFamily="18" charset="0"/>
                <a:cs typeface="Times New Roman" panose="02020603050405020304" pitchFamily="18" charset="0"/>
              </a:rPr>
              <a:t> (6) </a:t>
            </a:r>
            <a:r>
              <a:rPr lang="es-ES" sz="1200" dirty="0">
                <a:latin typeface="Times New Roman" panose="02020603050405020304" pitchFamily="18" charset="0"/>
                <a:cs typeface="Times New Roman" panose="02020603050405020304" pitchFamily="18" charset="0"/>
              </a:rPr>
              <a:t>	                                8 	               2 	               14 		       0 	                    83 	                              35 	</a:t>
            </a:r>
          </a:p>
          <a:p>
            <a:pPr marL="0" indent="0">
              <a:buFontTx/>
              <a:buNone/>
              <a:defRPr/>
            </a:pPr>
            <a:r>
              <a:rPr lang="es-ES" sz="1200" b="1" dirty="0">
                <a:latin typeface="Times New Roman" panose="02020603050405020304" pitchFamily="18" charset="0"/>
                <a:cs typeface="Times New Roman" panose="02020603050405020304" pitchFamily="18" charset="0"/>
              </a:rPr>
              <a:t>El Salvador (1) </a:t>
            </a:r>
            <a:r>
              <a:rPr lang="es-ES" sz="1200" dirty="0">
                <a:latin typeface="Times New Roman" panose="02020603050405020304" pitchFamily="18" charset="0"/>
                <a:cs typeface="Times New Roman" panose="02020603050405020304" pitchFamily="18" charset="0"/>
              </a:rPr>
              <a:t>	                    5 	               0 	                 4                        0 	                      0 		                   0 	</a:t>
            </a:r>
          </a:p>
          <a:p>
            <a:pPr marL="0" indent="0">
              <a:buFontTx/>
              <a:buNone/>
              <a:defRPr/>
            </a:pPr>
            <a:r>
              <a:rPr lang="sv-SE" sz="1200" b="1" dirty="0">
                <a:latin typeface="Times New Roman" panose="02020603050405020304" pitchFamily="18" charset="0"/>
                <a:cs typeface="Times New Roman" panose="02020603050405020304" pitchFamily="18" charset="0"/>
              </a:rPr>
              <a:t>Bolivia (1) </a:t>
            </a:r>
            <a:r>
              <a:rPr lang="sv-SE" sz="1200" dirty="0">
                <a:latin typeface="Times New Roman" panose="02020603050405020304" pitchFamily="18" charset="0"/>
                <a:cs typeface="Times New Roman" panose="02020603050405020304" pitchFamily="18" charset="0"/>
              </a:rPr>
              <a:t>	                                 1 	   0 	                 6 	                   0 	                      0 	                               1 	</a:t>
            </a:r>
          </a:p>
          <a:p>
            <a:pPr marL="0" indent="0">
              <a:buFontTx/>
              <a:buNone/>
              <a:defRPr/>
            </a:pPr>
            <a:r>
              <a:rPr lang="fi-FI" sz="1200" b="1" dirty="0">
                <a:latin typeface="Times New Roman" panose="02020603050405020304" pitchFamily="18" charset="0"/>
                <a:cs typeface="Times New Roman" panose="02020603050405020304" pitchFamily="18" charset="0"/>
              </a:rPr>
              <a:t>Peru (4) </a:t>
            </a:r>
            <a:r>
              <a:rPr lang="fi-FI" sz="1200" dirty="0">
                <a:latin typeface="Times New Roman" panose="02020603050405020304" pitchFamily="18" charset="0"/>
                <a:cs typeface="Times New Roman" panose="02020603050405020304" pitchFamily="18" charset="0"/>
              </a:rPr>
              <a:t>	                                 4 	   0 	                85 	                   0 	                      0 	                              56 	</a:t>
            </a:r>
          </a:p>
          <a:p>
            <a:pPr marL="0" indent="0">
              <a:buFontTx/>
              <a:buNone/>
              <a:defRPr/>
            </a:pPr>
            <a:r>
              <a:rPr lang="es-ES" sz="1200" b="1" dirty="0">
                <a:latin typeface="Times New Roman" panose="02020603050405020304" pitchFamily="18" charset="0"/>
                <a:cs typeface="Times New Roman" panose="02020603050405020304" pitchFamily="18" charset="0"/>
              </a:rPr>
              <a:t>Guyana (1) </a:t>
            </a:r>
            <a:r>
              <a:rPr lang="es-ES" sz="1200" dirty="0">
                <a:latin typeface="Times New Roman" panose="02020603050405020304" pitchFamily="18" charset="0"/>
                <a:cs typeface="Times New Roman" panose="02020603050405020304" pitchFamily="18" charset="0"/>
              </a:rPr>
              <a:t>	                                 0 	   0 	                  2 	                   0 	                      0                                            0 	</a:t>
            </a:r>
          </a:p>
          <a:p>
            <a:pPr marL="0" indent="0">
              <a:buFontTx/>
              <a:buNone/>
              <a:defRPr/>
            </a:pPr>
            <a:r>
              <a:rPr lang="fr-CA" sz="1200" b="1" dirty="0" err="1">
                <a:latin typeface="Times New Roman" panose="02020603050405020304" pitchFamily="18" charset="0"/>
                <a:cs typeface="Times New Roman" panose="02020603050405020304" pitchFamily="18" charset="0"/>
              </a:rPr>
              <a:t>Dominican</a:t>
            </a:r>
            <a:r>
              <a:rPr lang="fr-CA" sz="1200" b="1" dirty="0">
                <a:latin typeface="Times New Roman" panose="02020603050405020304" pitchFamily="18" charset="0"/>
                <a:cs typeface="Times New Roman" panose="02020603050405020304" pitchFamily="18" charset="0"/>
              </a:rPr>
              <a:t> </a:t>
            </a:r>
            <a:r>
              <a:rPr lang="fr-CA" sz="1200" b="1" dirty="0" err="1">
                <a:latin typeface="Times New Roman" panose="02020603050405020304" pitchFamily="18" charset="0"/>
                <a:cs typeface="Times New Roman" panose="02020603050405020304" pitchFamily="18" charset="0"/>
              </a:rPr>
              <a:t>Republic</a:t>
            </a:r>
            <a:r>
              <a:rPr lang="fr-CA" sz="1200" b="1" dirty="0">
                <a:latin typeface="Times New Roman" panose="02020603050405020304" pitchFamily="18" charset="0"/>
                <a:cs typeface="Times New Roman" panose="02020603050405020304" pitchFamily="18" charset="0"/>
              </a:rPr>
              <a:t> (1) </a:t>
            </a:r>
            <a:r>
              <a:rPr lang="fr-CA" sz="1200" dirty="0">
                <a:latin typeface="Times New Roman" panose="02020603050405020304" pitchFamily="18" charset="0"/>
                <a:cs typeface="Times New Roman" panose="02020603050405020304" pitchFamily="18" charset="0"/>
              </a:rPr>
              <a:t>	         3 	   0 	                50 	                   0 	                      0 		                    6 	</a:t>
            </a:r>
          </a:p>
          <a:p>
            <a:pPr marL="0" indent="0">
              <a:buFontTx/>
              <a:buNone/>
              <a:defRPr/>
            </a:pPr>
            <a:r>
              <a:rPr lang="es-ES" sz="1200" b="1" dirty="0">
                <a:latin typeface="Times New Roman" panose="02020603050405020304" pitchFamily="18" charset="0"/>
                <a:cs typeface="Times New Roman" panose="02020603050405020304" pitchFamily="18" charset="0"/>
              </a:rPr>
              <a:t>Honduras (2)                                   </a:t>
            </a:r>
            <a:r>
              <a:rPr lang="es-ES" sz="1200" dirty="0">
                <a:latin typeface="Times New Roman" panose="02020603050405020304" pitchFamily="18" charset="0"/>
                <a:cs typeface="Times New Roman" panose="02020603050405020304" pitchFamily="18" charset="0"/>
              </a:rPr>
              <a:t>1 	   0 	                10 	                   0 	                     15 		                    85 	</a:t>
            </a:r>
          </a:p>
          <a:p>
            <a:pPr marL="0" indent="0">
              <a:buFontTx/>
              <a:buNone/>
              <a:defRPr/>
            </a:pPr>
            <a:r>
              <a:rPr lang="pt-BR" sz="1200" b="1" dirty="0">
                <a:latin typeface="Times New Roman" panose="02020603050405020304" pitchFamily="18" charset="0"/>
                <a:cs typeface="Times New Roman" panose="02020603050405020304" pitchFamily="18" charset="0"/>
              </a:rPr>
              <a:t>Nicaragua (1)                                  </a:t>
            </a:r>
            <a:r>
              <a:rPr lang="pt-BR" sz="1200" dirty="0">
                <a:latin typeface="Times New Roman" panose="02020603050405020304" pitchFamily="18" charset="0"/>
                <a:cs typeface="Times New Roman" panose="02020603050405020304" pitchFamily="18" charset="0"/>
              </a:rPr>
              <a:t>1   	   0 	                53 	                   0 	                       0 		                    17 	</a:t>
            </a:r>
          </a:p>
          <a:p>
            <a:pPr marL="0" indent="0">
              <a:buFontTx/>
              <a:buNone/>
              <a:defRPr/>
            </a:pPr>
            <a:r>
              <a:rPr lang="fr-CA" sz="1200" b="1" dirty="0">
                <a:latin typeface="Times New Roman" panose="02020603050405020304" pitchFamily="18" charset="0"/>
                <a:cs typeface="Times New Roman" panose="02020603050405020304" pitchFamily="18" charset="0"/>
              </a:rPr>
              <a:t>Colombia (3) </a:t>
            </a:r>
            <a:r>
              <a:rPr lang="fr-CA" sz="1200" dirty="0">
                <a:latin typeface="Times New Roman" panose="02020603050405020304" pitchFamily="18" charset="0"/>
                <a:cs typeface="Times New Roman" panose="02020603050405020304" pitchFamily="18" charset="0"/>
              </a:rPr>
              <a:t>	                                  6 	   0 	                  9 	                   0 	                       0 		                     9 	</a:t>
            </a:r>
          </a:p>
          <a:p>
            <a:pPr marL="0" indent="0">
              <a:buFontTx/>
              <a:buNone/>
              <a:defRPr/>
            </a:pPr>
            <a:r>
              <a:rPr lang="pl-PL" sz="1200" b="1" dirty="0">
                <a:latin typeface="Times New Roman" panose="02020603050405020304" pitchFamily="18" charset="0"/>
                <a:cs typeface="Times New Roman" panose="02020603050405020304" pitchFamily="18" charset="0"/>
              </a:rPr>
              <a:t>Panama (2) </a:t>
            </a:r>
            <a:r>
              <a:rPr lang="fr-CA" sz="1200" b="1" dirty="0">
                <a:latin typeface="Times New Roman" panose="02020603050405020304" pitchFamily="18" charset="0"/>
                <a:cs typeface="Times New Roman" panose="02020603050405020304" pitchFamily="18" charset="0"/>
              </a:rPr>
              <a:t>                                     </a:t>
            </a:r>
            <a:r>
              <a:rPr lang="pl-PL" sz="1200" dirty="0">
                <a:latin typeface="Times New Roman" panose="02020603050405020304" pitchFamily="18" charset="0"/>
                <a:cs typeface="Times New Roman" panose="02020603050405020304" pitchFamily="18" charset="0"/>
              </a:rPr>
              <a:t>2 	</a:t>
            </a:r>
            <a:r>
              <a:rPr lang="fr-CA" sz="1200" dirty="0">
                <a:latin typeface="Times New Roman" panose="02020603050405020304" pitchFamily="18" charset="0"/>
                <a:cs typeface="Times New Roman" panose="02020603050405020304" pitchFamily="18" charset="0"/>
              </a:rPr>
              <a:t>   </a:t>
            </a:r>
            <a:r>
              <a:rPr lang="pl-PL" sz="1200" dirty="0">
                <a:latin typeface="Times New Roman" panose="02020603050405020304" pitchFamily="18" charset="0"/>
                <a:cs typeface="Times New Roman" panose="02020603050405020304" pitchFamily="18" charset="0"/>
              </a:rPr>
              <a:t>0 	</a:t>
            </a:r>
            <a:r>
              <a:rPr lang="fr-CA" sz="1200" dirty="0">
                <a:latin typeface="Times New Roman" panose="02020603050405020304" pitchFamily="18" charset="0"/>
                <a:cs typeface="Times New Roman" panose="02020603050405020304" pitchFamily="18" charset="0"/>
              </a:rPr>
              <a:t>                </a:t>
            </a:r>
            <a:r>
              <a:rPr lang="pl-PL" sz="1200" dirty="0">
                <a:latin typeface="Times New Roman" panose="02020603050405020304" pitchFamily="18" charset="0"/>
                <a:cs typeface="Times New Roman" panose="02020603050405020304" pitchFamily="18" charset="0"/>
              </a:rPr>
              <a:t>39 	</a:t>
            </a:r>
            <a:r>
              <a:rPr lang="fr-CA" sz="1200" dirty="0">
                <a:latin typeface="Times New Roman" panose="02020603050405020304" pitchFamily="18" charset="0"/>
                <a:cs typeface="Times New Roman" panose="02020603050405020304" pitchFamily="18" charset="0"/>
              </a:rPr>
              <a:t>                   </a:t>
            </a:r>
            <a:r>
              <a:rPr lang="pl-PL" sz="1200" dirty="0">
                <a:latin typeface="Times New Roman" panose="02020603050405020304" pitchFamily="18" charset="0"/>
                <a:cs typeface="Times New Roman" panose="02020603050405020304" pitchFamily="18" charset="0"/>
              </a:rPr>
              <a:t>1 	</a:t>
            </a:r>
            <a:r>
              <a:rPr lang="fr-CA" sz="1200" dirty="0">
                <a:latin typeface="Times New Roman" panose="02020603050405020304" pitchFamily="18" charset="0"/>
                <a:cs typeface="Times New Roman" panose="02020603050405020304" pitchFamily="18" charset="0"/>
              </a:rPr>
              <a:t>                        </a:t>
            </a:r>
            <a:r>
              <a:rPr lang="pl-PL" sz="1200" dirty="0">
                <a:latin typeface="Times New Roman" panose="02020603050405020304" pitchFamily="18" charset="0"/>
                <a:cs typeface="Times New Roman" panose="02020603050405020304" pitchFamily="18" charset="0"/>
              </a:rPr>
              <a:t>0 	</a:t>
            </a:r>
            <a:r>
              <a:rPr lang="fr-CA" sz="1200" dirty="0">
                <a:latin typeface="Times New Roman" panose="02020603050405020304" pitchFamily="18" charset="0"/>
                <a:cs typeface="Times New Roman" panose="02020603050405020304" pitchFamily="18" charset="0"/>
              </a:rPr>
              <a:t>                                </a:t>
            </a:r>
            <a:r>
              <a:rPr lang="pl-PL" sz="1200" dirty="0">
                <a:latin typeface="Times New Roman" panose="02020603050405020304" pitchFamily="18" charset="0"/>
                <a:cs typeface="Times New Roman" panose="02020603050405020304" pitchFamily="18" charset="0"/>
              </a:rPr>
              <a:t>70 	</a:t>
            </a:r>
          </a:p>
          <a:p>
            <a:pPr marL="0" indent="0">
              <a:buFontTx/>
              <a:buNone/>
              <a:defRPr/>
            </a:pPr>
            <a:r>
              <a:rPr lang="it-IT" sz="1200" b="1" dirty="0">
                <a:latin typeface="Times New Roman" panose="02020603050405020304" pitchFamily="18" charset="0"/>
                <a:cs typeface="Times New Roman" panose="02020603050405020304" pitchFamily="18" charset="0"/>
              </a:rPr>
              <a:t>Argentina (3) </a:t>
            </a:r>
            <a:r>
              <a:rPr lang="it-IT" sz="1200" dirty="0">
                <a:latin typeface="Times New Roman" panose="02020603050405020304" pitchFamily="18" charset="0"/>
                <a:cs typeface="Times New Roman" panose="02020603050405020304" pitchFamily="18" charset="0"/>
              </a:rPr>
              <a:t>	                      0 	   0 	                27 	                   0 	                        0 		                  114 	</a:t>
            </a:r>
          </a:p>
          <a:p>
            <a:pPr marL="0" indent="0">
              <a:buFontTx/>
              <a:buNone/>
              <a:defRPr/>
            </a:pPr>
            <a:r>
              <a:rPr lang="en-US" sz="1200" b="1" dirty="0">
                <a:latin typeface="Times New Roman" panose="02020603050405020304" pitchFamily="18" charset="0"/>
                <a:cs typeface="Times New Roman" panose="02020603050405020304" pitchFamily="18" charset="0"/>
              </a:rPr>
              <a:t>Chile (1) </a:t>
            </a:r>
            <a:r>
              <a:rPr lang="en-US" sz="1200" dirty="0">
                <a:latin typeface="Times New Roman" panose="02020603050405020304" pitchFamily="18" charset="0"/>
                <a:cs typeface="Times New Roman" panose="02020603050405020304" pitchFamily="18" charset="0"/>
              </a:rPr>
              <a:t>	                                  0 	   0 	                  0 	                   0 	                        0 	                                40 	</a:t>
            </a:r>
          </a:p>
          <a:p>
            <a:pPr marL="0" indent="0">
              <a:buFontTx/>
              <a:buNone/>
              <a:defRPr/>
            </a:pPr>
            <a:r>
              <a:rPr lang="es-ES" sz="1200" b="1" dirty="0">
                <a:latin typeface="Times New Roman" panose="02020603050405020304" pitchFamily="18" charset="0"/>
                <a:cs typeface="Times New Roman" panose="02020603050405020304" pitchFamily="18" charset="0"/>
              </a:rPr>
              <a:t>Ecuador (4)                                      </a:t>
            </a:r>
            <a:r>
              <a:rPr lang="es-ES" sz="1200" dirty="0">
                <a:latin typeface="Times New Roman" panose="02020603050405020304" pitchFamily="18" charset="0"/>
                <a:cs typeface="Times New Roman" panose="02020603050405020304" pitchFamily="18" charset="0"/>
              </a:rPr>
              <a:t>1 	   0 	                15 	                   3 	                       75 	                                33 	</a:t>
            </a:r>
          </a:p>
          <a:p>
            <a:pPr marL="0" indent="0">
              <a:buFontTx/>
              <a:buNone/>
              <a:defRPr/>
            </a:pPr>
            <a:endParaRPr lang="fr-CA" sz="1200" dirty="0">
              <a:cs typeface="+mn-cs"/>
            </a:endParaRPr>
          </a:p>
        </p:txBody>
      </p:sp>
      <p:sp>
        <p:nvSpPr>
          <p:cNvPr id="25604" name="Slide Number Placeholder 3">
            <a:extLst>
              <a:ext uri="{FF2B5EF4-FFF2-40B4-BE49-F238E27FC236}">
                <a16:creationId xmlns:a16="http://schemas.microsoft.com/office/drawing/2014/main" id="{16612C3B-713B-425E-9A94-7555D1213A05}"/>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fld id="{2FE74432-BA91-472B-A408-8A947379E9D5}" type="slidenum">
              <a:rPr lang="fr-FR" altLang="fr-FR" sz="1400"/>
              <a:pPr eaLnBrk="1" hangingPunct="1">
                <a:spcBef>
                  <a:spcPct val="0"/>
                </a:spcBef>
                <a:buFontTx/>
                <a:buNone/>
              </a:pPr>
              <a:t>26</a:t>
            </a:fld>
            <a:endParaRPr lang="fr-FR" altLang="fr-FR" sz="1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6A873F-2999-402A-AE2D-25B7A7FF3EF1}"/>
              </a:ext>
            </a:extLst>
          </p:cNvPr>
          <p:cNvSpPr>
            <a:spLocks noGrp="1"/>
          </p:cNvSpPr>
          <p:nvPr>
            <p:ph type="title"/>
          </p:nvPr>
        </p:nvSpPr>
        <p:spPr>
          <a:xfrm>
            <a:off x="662683" y="274638"/>
            <a:ext cx="8229600" cy="865794"/>
          </a:xfrm>
        </p:spPr>
        <p:txBody>
          <a:bodyPr>
            <a:normAutofit/>
          </a:bodyPr>
          <a:lstStyle/>
          <a:p>
            <a:r>
              <a:rPr lang="fr-CA" sz="3600" b="1" dirty="0">
                <a:solidFill>
                  <a:schemeClr val="tx2"/>
                </a:solidFill>
                <a:latin typeface="Times New Roman" panose="02020603050405020304" pitchFamily="18" charset="0"/>
                <a:cs typeface="Times New Roman" panose="02020603050405020304" pitchFamily="18" charset="0"/>
              </a:rPr>
              <a:t>Violation de droits et conflits en Afrique</a:t>
            </a:r>
          </a:p>
        </p:txBody>
      </p:sp>
      <p:sp>
        <p:nvSpPr>
          <p:cNvPr id="3" name="Espace réservé du contenu 2">
            <a:extLst>
              <a:ext uri="{FF2B5EF4-FFF2-40B4-BE49-F238E27FC236}">
                <a16:creationId xmlns:a16="http://schemas.microsoft.com/office/drawing/2014/main" id="{5AC8CEA3-A4DA-4364-BF44-7866D8AD5602}"/>
              </a:ext>
            </a:extLst>
          </p:cNvPr>
          <p:cNvSpPr>
            <a:spLocks noGrp="1"/>
          </p:cNvSpPr>
          <p:nvPr>
            <p:ph idx="1"/>
          </p:nvPr>
        </p:nvSpPr>
        <p:spPr>
          <a:xfrm>
            <a:off x="160421" y="1140432"/>
            <a:ext cx="8849895" cy="4985732"/>
          </a:xfrm>
        </p:spPr>
        <p:txBody>
          <a:bodyPr>
            <a:noAutofit/>
          </a:bodyPr>
          <a:lstStyle/>
          <a:p>
            <a:pPr>
              <a:buFontTx/>
              <a:buChar char="-"/>
            </a:pPr>
            <a:r>
              <a:rPr lang="fr-CA" sz="1800" dirty="0">
                <a:latin typeface="Times New Roman" panose="02020603050405020304" pitchFamily="18" charset="0"/>
                <a:cs typeface="Times New Roman" panose="02020603050405020304" pitchFamily="18" charset="0"/>
                <a:hlinkClick r:id="rId2"/>
              </a:rPr>
              <a:t>Burkina Faso </a:t>
            </a:r>
            <a:r>
              <a:rPr lang="fr-CA" sz="1800" dirty="0">
                <a:latin typeface="Times New Roman" panose="02020603050405020304" pitchFamily="18" charset="0"/>
                <a:cs typeface="Times New Roman" panose="02020603050405020304" pitchFamily="18" charset="0"/>
              </a:rPr>
              <a:t>2013-14 : Déplacement de populations sans vérification de la disponibilité de l’eau. V</a:t>
            </a:r>
            <a:r>
              <a:rPr lang="fr-FR" sz="1800" dirty="0" err="1">
                <a:latin typeface="Times New Roman" panose="02020603050405020304" pitchFamily="18" charset="0"/>
                <a:cs typeface="Times New Roman" panose="02020603050405020304" pitchFamily="18" charset="0"/>
              </a:rPr>
              <a:t>illages</a:t>
            </a:r>
            <a:r>
              <a:rPr lang="fr-FR" sz="1800" dirty="0">
                <a:latin typeface="Times New Roman" panose="02020603050405020304" pitchFamily="18" charset="0"/>
                <a:cs typeface="Times New Roman" panose="02020603050405020304" pitchFamily="18" charset="0"/>
              </a:rPr>
              <a:t> proches de la mine se sont vus </a:t>
            </a:r>
            <a:r>
              <a:rPr lang="fr-CA" sz="1800" dirty="0">
                <a:latin typeface="Times New Roman" panose="02020603050405020304" pitchFamily="18" charset="0"/>
                <a:cs typeface="Times New Roman" panose="02020603050405020304" pitchFamily="18" charset="0"/>
              </a:rPr>
              <a:t>interdire de boire les sources d’eau. </a:t>
            </a:r>
            <a:r>
              <a:rPr lang="fr-CA" sz="1800" dirty="0">
                <a:effectLst/>
                <a:latin typeface="Times New Roman" panose="02020603050405020304" pitchFamily="18" charset="0"/>
                <a:ea typeface="Calibri" panose="020F0502020204030204" pitchFamily="34" charset="0"/>
                <a:cs typeface="Times New Roman" panose="02020603050405020304" pitchFamily="18" charset="0"/>
              </a:rPr>
              <a:t>FIAN “Violation des droits humains à l’égard des femmes au Burkina Faso: Le cas d’</a:t>
            </a:r>
            <a:r>
              <a:rPr lang="fr-CA" sz="1800" dirty="0" err="1">
                <a:effectLst/>
                <a:latin typeface="Times New Roman" panose="02020603050405020304" pitchFamily="18" charset="0"/>
                <a:ea typeface="Calibri" panose="020F0502020204030204" pitchFamily="34" charset="0"/>
                <a:cs typeface="Times New Roman" panose="02020603050405020304" pitchFamily="18" charset="0"/>
              </a:rPr>
              <a:t>Essakane</a:t>
            </a:r>
            <a:r>
              <a:rPr lang="fr-CA" sz="1800" dirty="0">
                <a:effectLst/>
                <a:latin typeface="Times New Roman" panose="02020603050405020304" pitchFamily="18" charset="0"/>
                <a:ea typeface="Calibri" panose="020F0502020204030204" pitchFamily="34" charset="0"/>
                <a:cs typeface="Times New Roman" panose="02020603050405020304" pitchFamily="18" charset="0"/>
              </a:rPr>
              <a:t> et de </a:t>
            </a:r>
            <a:r>
              <a:rPr lang="fr-CA" sz="1800" dirty="0" err="1">
                <a:effectLst/>
                <a:latin typeface="Times New Roman" panose="02020603050405020304" pitchFamily="18" charset="0"/>
                <a:ea typeface="Calibri" panose="020F0502020204030204" pitchFamily="34" charset="0"/>
                <a:cs typeface="Times New Roman" panose="02020603050405020304" pitchFamily="18" charset="0"/>
              </a:rPr>
              <a:t>Kounkoufouanou</a:t>
            </a:r>
            <a:r>
              <a:rPr lang="fr-CA" sz="1800" dirty="0">
                <a:effectLst/>
                <a:latin typeface="Times New Roman" panose="02020603050405020304" pitchFamily="18" charset="0"/>
                <a:ea typeface="Calibri" panose="020F0502020204030204" pitchFamily="34" charset="0"/>
                <a:cs typeface="Times New Roman" panose="02020603050405020304" pitchFamily="18" charset="0"/>
              </a:rPr>
              <a:t>, Burkina Faso ». Convention sur l'élimination de toutes les formes de discrimination à l'égard des femmes, 68e Session (Oct.-Nov. 2017) Genève</a:t>
            </a:r>
            <a:endParaRPr lang="fr-CA" sz="18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p>
            <a:pPr>
              <a:buFontTx/>
              <a:buChar char="-"/>
            </a:pPr>
            <a:endParaRPr lang="fr-CA" sz="1800" u="sng"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a:buFontTx/>
              <a:buChar char="-"/>
            </a:pPr>
            <a:r>
              <a:rPr lang="fr-CA" sz="1800" dirty="0">
                <a:latin typeface="Times New Roman" panose="02020603050405020304" pitchFamily="18" charset="0"/>
                <a:cs typeface="Times New Roman" panose="02020603050405020304" pitchFamily="18" charset="0"/>
              </a:rPr>
              <a:t>Burkina Faso. </a:t>
            </a:r>
            <a:r>
              <a:rPr lang="fr-CA" sz="1800" dirty="0" err="1">
                <a:latin typeface="Times New Roman" panose="02020603050405020304" pitchFamily="18" charset="0"/>
                <a:cs typeface="Times New Roman" panose="02020603050405020304" pitchFamily="18" charset="0"/>
              </a:rPr>
              <a:t>True</a:t>
            </a:r>
            <a:r>
              <a:rPr lang="fr-CA" sz="1800" dirty="0">
                <a:latin typeface="Times New Roman" panose="02020603050405020304" pitchFamily="18" charset="0"/>
                <a:cs typeface="Times New Roman" panose="02020603050405020304" pitchFamily="18" charset="0"/>
              </a:rPr>
              <a:t> Gold 2015. Des installations et des gros engins de </a:t>
            </a:r>
            <a:r>
              <a:rPr lang="fr-CA" sz="1800" dirty="0" err="1">
                <a:latin typeface="Times New Roman" panose="02020603050405020304" pitchFamily="18" charset="0"/>
                <a:cs typeface="Times New Roman" panose="02020603050405020304" pitchFamily="18" charset="0"/>
              </a:rPr>
              <a:t>True</a:t>
            </a:r>
            <a:r>
              <a:rPr lang="fr-CA" sz="1800" dirty="0">
                <a:latin typeface="Times New Roman" panose="02020603050405020304" pitchFamily="18" charset="0"/>
                <a:cs typeface="Times New Roman" panose="02020603050405020304" pitchFamily="18" charset="0"/>
              </a:rPr>
              <a:t> Gold incendiés par les populations parce que le projet minier planifié aurait détruit la mosquée, site de pèlerinage, conflit qui risque de mettre à mal la cohésion sociale dans cette partie du pays. </a:t>
            </a:r>
          </a:p>
          <a:p>
            <a:pPr>
              <a:buFontTx/>
              <a:buChar char="-"/>
            </a:pPr>
            <a:endParaRPr lang="fr-CA" sz="1800" dirty="0">
              <a:latin typeface="Times New Roman" panose="02020603050405020304" pitchFamily="18" charset="0"/>
              <a:cs typeface="Times New Roman" panose="02020603050405020304" pitchFamily="18" charset="0"/>
            </a:endParaRPr>
          </a:p>
          <a:p>
            <a:pPr>
              <a:buFontTx/>
              <a:buChar char="-"/>
            </a:pPr>
            <a:r>
              <a:rPr lang="fr-CA" sz="1800" dirty="0">
                <a:latin typeface="Times New Roman" panose="02020603050405020304" pitchFamily="18" charset="0"/>
                <a:cs typeface="Times New Roman" panose="02020603050405020304" pitchFamily="18" charset="0"/>
                <a:hlinkClick r:id="rId3"/>
              </a:rPr>
              <a:t>Érythrée</a:t>
            </a:r>
            <a:r>
              <a:rPr lang="fr-CA" sz="1800" dirty="0">
                <a:latin typeface="Times New Roman" panose="02020603050405020304" pitchFamily="18" charset="0"/>
                <a:cs typeface="Times New Roman" panose="02020603050405020304" pitchFamily="18" charset="0"/>
              </a:rPr>
              <a:t>: </a:t>
            </a:r>
            <a:r>
              <a:rPr lang="fr-CA" sz="1800" dirty="0" err="1">
                <a:latin typeface="Times New Roman" panose="02020603050405020304" pitchFamily="18" charset="0"/>
                <a:cs typeface="Times New Roman" panose="02020603050405020304" pitchFamily="18" charset="0"/>
              </a:rPr>
              <a:t>Nevsun</a:t>
            </a:r>
            <a:r>
              <a:rPr lang="fr-CA" sz="1800" dirty="0">
                <a:latin typeface="Times New Roman" panose="02020603050405020304" pitchFamily="18" charset="0"/>
                <a:cs typeface="Times New Roman" panose="02020603050405020304" pitchFamily="18" charset="0"/>
              </a:rPr>
              <a:t> Ressources devant les tribunaux au Canada pour des violations alléguées du droit international en utilisation de travail forcé à sa mine de Bissa. </a:t>
            </a:r>
          </a:p>
          <a:p>
            <a:pPr marL="0" indent="0">
              <a:buNone/>
            </a:pPr>
            <a:endParaRPr lang="fr-CA" sz="1800" dirty="0">
              <a:latin typeface="Times New Roman" panose="02020603050405020304" pitchFamily="18" charset="0"/>
              <a:cs typeface="Times New Roman" panose="02020603050405020304" pitchFamily="18" charset="0"/>
            </a:endParaRPr>
          </a:p>
          <a:p>
            <a:pPr>
              <a:buFontTx/>
              <a:buChar char="-"/>
            </a:pPr>
            <a:r>
              <a:rPr lang="fr-CA" sz="1800" dirty="0">
                <a:latin typeface="Times New Roman" panose="02020603050405020304" pitchFamily="18" charset="0"/>
                <a:cs typeface="Times New Roman" panose="02020603050405020304" pitchFamily="18" charset="0"/>
                <a:hlinkClick r:id="rId4"/>
              </a:rPr>
              <a:t>Namibie/Botswana</a:t>
            </a:r>
            <a:r>
              <a:rPr lang="fr-CA" sz="1800" dirty="0">
                <a:latin typeface="Times New Roman" panose="02020603050405020304" pitchFamily="18" charset="0"/>
                <a:cs typeface="Times New Roman" panose="02020603050405020304" pitchFamily="18" charset="0"/>
              </a:rPr>
              <a:t>, Okavango Delta, </a:t>
            </a:r>
            <a:r>
              <a:rPr lang="fr-CA" sz="1800" dirty="0" err="1">
                <a:latin typeface="Times New Roman" panose="02020603050405020304" pitchFamily="18" charset="0"/>
                <a:cs typeface="Times New Roman" panose="02020603050405020304" pitchFamily="18" charset="0"/>
              </a:rPr>
              <a:t>ReconAfrica</a:t>
            </a:r>
            <a:r>
              <a:rPr lang="fr-CA" sz="1800" dirty="0">
                <a:latin typeface="Times New Roman" panose="02020603050405020304" pitchFamily="18" charset="0"/>
                <a:cs typeface="Times New Roman" panose="02020603050405020304" pitchFamily="18" charset="0"/>
              </a:rPr>
              <a:t>. Permis d’exploration du pétrole par fracturation</a:t>
            </a:r>
            <a:r>
              <a:rPr lang="en-US" sz="1800" dirty="0">
                <a:latin typeface="Times New Roman" panose="02020603050405020304" pitchFamily="18" charset="0"/>
                <a:cs typeface="Times New Roman" panose="02020603050405020304" pitchFamily="18" charset="0"/>
              </a:rPr>
              <a:t> de 25,000 km² en </a:t>
            </a:r>
            <a:r>
              <a:rPr lang="en-US" sz="1800" dirty="0" err="1">
                <a:latin typeface="Times New Roman" panose="02020603050405020304" pitchFamily="18" charset="0"/>
                <a:cs typeface="Times New Roman" panose="02020603050405020304" pitchFamily="18" charset="0"/>
              </a:rPr>
              <a:t>Namibie</a:t>
            </a:r>
            <a:r>
              <a:rPr lang="en-US" sz="1800" dirty="0">
                <a:latin typeface="Times New Roman" panose="02020603050405020304" pitchFamily="18" charset="0"/>
                <a:cs typeface="Times New Roman" panose="02020603050405020304" pitchFamily="18" charset="0"/>
              </a:rPr>
              <a:t> et 9,900 km² au Botswana. Zone semi </a:t>
            </a:r>
            <a:r>
              <a:rPr lang="en-US" sz="1800" dirty="0" err="1">
                <a:latin typeface="Times New Roman" panose="02020603050405020304" pitchFamily="18" charset="0"/>
                <a:cs typeface="Times New Roman" panose="02020603050405020304" pitchFamily="18" charset="0"/>
              </a:rPr>
              <a:t>aride</a:t>
            </a:r>
            <a:r>
              <a:rPr lang="en-US" sz="1800" dirty="0">
                <a:latin typeface="Times New Roman" panose="02020603050405020304" pitchFamily="18" charset="0"/>
                <a:cs typeface="Times New Roman" panose="02020603050405020304" pitchFamily="18" charset="0"/>
              </a:rPr>
              <a:t> et fragile. </a:t>
            </a:r>
            <a:r>
              <a:rPr lang="en-US" sz="1800" dirty="0" err="1">
                <a:latin typeface="Times New Roman" panose="02020603050405020304" pitchFamily="18" charset="0"/>
                <a:cs typeface="Times New Roman" panose="02020603050405020304" pitchFamily="18" charset="0"/>
              </a:rPr>
              <a:t>Biodiversité</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exceptionnelle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Reconnue</a:t>
            </a:r>
            <a:r>
              <a:rPr lang="en-US" sz="1800" dirty="0">
                <a:latin typeface="Times New Roman" panose="02020603050405020304" pitchFamily="18" charset="0"/>
                <a:cs typeface="Times New Roman" panose="02020603050405020304" pitchFamily="18" charset="0"/>
              </a:rPr>
              <a:t> par </a:t>
            </a:r>
            <a:r>
              <a:rPr lang="en-US" sz="1800" dirty="0" err="1">
                <a:latin typeface="Times New Roman" panose="02020603050405020304" pitchFamily="18" charset="0"/>
                <a:cs typeface="Times New Roman" panose="02020603050405020304" pitchFamily="18" charset="0"/>
              </a:rPr>
              <a:t>l’UNESCO</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comme</a:t>
            </a:r>
            <a:r>
              <a:rPr lang="en-US" sz="1800" dirty="0">
                <a:latin typeface="Times New Roman" panose="02020603050405020304" pitchFamily="18" charset="0"/>
                <a:cs typeface="Times New Roman" panose="02020603050405020304" pitchFamily="18" charset="0"/>
              </a:rPr>
              <a:t> le “Louvre du Desert” qui </a:t>
            </a:r>
            <a:r>
              <a:rPr lang="en-US" sz="1800" dirty="0" err="1">
                <a:latin typeface="Times New Roman" panose="02020603050405020304" pitchFamily="18" charset="0"/>
                <a:cs typeface="Times New Roman" panose="02020603050405020304" pitchFamily="18" charset="0"/>
              </a:rPr>
              <a:t>protège</a:t>
            </a:r>
            <a:r>
              <a:rPr lang="en-US" sz="1800" dirty="0">
                <a:latin typeface="Times New Roman" panose="02020603050405020304" pitchFamily="18" charset="0"/>
                <a:cs typeface="Times New Roman" panose="02020603050405020304" pitchFamily="18" charset="0"/>
              </a:rPr>
              <a:t> plus de 4,500 </a:t>
            </a:r>
            <a:r>
              <a:rPr lang="en-US" sz="1800" dirty="0" err="1">
                <a:latin typeface="Times New Roman" panose="02020603050405020304" pitchFamily="18" charset="0"/>
                <a:cs typeface="Times New Roman" panose="02020603050405020304" pitchFamily="18" charset="0"/>
              </a:rPr>
              <a:t>peintures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rupestres</a:t>
            </a:r>
            <a:r>
              <a:rPr lang="en-US" sz="1800" dirty="0">
                <a:latin typeface="Times New Roman" panose="02020603050405020304" pitchFamily="18" charset="0"/>
                <a:cs typeface="Times New Roman" panose="02020603050405020304" pitchFamily="18" charset="0"/>
              </a:rPr>
              <a:t> de San, </a:t>
            </a:r>
            <a:r>
              <a:rPr lang="en-US" sz="1800" dirty="0" err="1">
                <a:latin typeface="Times New Roman" panose="02020603050405020304" pitchFamily="18" charset="0"/>
                <a:cs typeface="Times New Roman" panose="02020603050405020304" pitchFamily="18" charset="0"/>
              </a:rPr>
              <a:t>certaines</a:t>
            </a:r>
            <a:r>
              <a:rPr lang="en-US" sz="1800" dirty="0">
                <a:latin typeface="Times New Roman" panose="02020603050405020304" pitchFamily="18" charset="0"/>
                <a:cs typeface="Times New Roman" panose="02020603050405020304" pitchFamily="18" charset="0"/>
              </a:rPr>
              <a:t> de plus de 1 200 ans.</a:t>
            </a:r>
            <a:endParaRPr lang="fr-CA" sz="1800"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3FE6F586-89F0-449B-B315-83CD86281C9A}"/>
              </a:ext>
            </a:extLst>
          </p:cNvPr>
          <p:cNvSpPr>
            <a:spLocks noGrp="1"/>
          </p:cNvSpPr>
          <p:nvPr>
            <p:ph type="sldNum" sz="quarter" idx="12"/>
          </p:nvPr>
        </p:nvSpPr>
        <p:spPr/>
        <p:txBody>
          <a:bodyPr/>
          <a:lstStyle/>
          <a:p>
            <a:fld id="{5F08127D-118C-634C-9D3F-DB046202F4E2}" type="slidenum">
              <a:rPr lang="fr-FR" smtClean="0"/>
              <a:t>27</a:t>
            </a:fld>
            <a:endParaRPr lang="fr-FR"/>
          </a:p>
        </p:txBody>
      </p:sp>
      <p:sp>
        <p:nvSpPr>
          <p:cNvPr id="5" name="Rectangle 1">
            <a:extLst>
              <a:ext uri="{FF2B5EF4-FFF2-40B4-BE49-F238E27FC236}">
                <a16:creationId xmlns:a16="http://schemas.microsoft.com/office/drawing/2014/main" id="{074B0EFE-E2BA-4E1C-B1AB-04BA2C2222A2}"/>
              </a:ext>
            </a:extLst>
          </p:cNvPr>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547617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5AEAB11C-3238-47AF-BB3B-9D5356FA5179}"/>
              </a:ext>
            </a:extLst>
          </p:cNvPr>
          <p:cNvSpPr>
            <a:spLocks noGrp="1"/>
          </p:cNvSpPr>
          <p:nvPr>
            <p:ph type="title"/>
          </p:nvPr>
        </p:nvSpPr>
        <p:spPr>
          <a:xfrm>
            <a:off x="1" y="274638"/>
            <a:ext cx="9144000" cy="1143000"/>
          </a:xfrm>
        </p:spPr>
        <p:txBody>
          <a:bodyPr>
            <a:normAutofit fontScale="90000"/>
          </a:bodyPr>
          <a:lstStyle/>
          <a:p>
            <a:pPr>
              <a:defRPr/>
            </a:pPr>
            <a:r>
              <a:rPr lang="fr-CA" altLang="fr-FR" b="1" kern="1200" dirty="0">
                <a:solidFill>
                  <a:schemeClr val="tx2"/>
                </a:solidFill>
                <a:latin typeface="Times New Roman" panose="02020603050405020304" pitchFamily="18" charset="0"/>
                <a:ea typeface="ＭＳ Ｐゴシック" pitchFamily="34" charset="-128"/>
                <a:cs typeface="Times New Roman" panose="02020603050405020304" pitchFamily="18" charset="0"/>
              </a:rPr>
              <a:t>Pressions internationales sur le Canada </a:t>
            </a:r>
          </a:p>
        </p:txBody>
      </p:sp>
      <p:sp>
        <p:nvSpPr>
          <p:cNvPr id="26627" name="Content Placeholder 2">
            <a:extLst>
              <a:ext uri="{FF2B5EF4-FFF2-40B4-BE49-F238E27FC236}">
                <a16:creationId xmlns:a16="http://schemas.microsoft.com/office/drawing/2014/main" id="{0B4AD2C9-E8BA-443B-A5D6-40714905B801}"/>
              </a:ext>
            </a:extLst>
          </p:cNvPr>
          <p:cNvSpPr>
            <a:spLocks noGrp="1" noChangeArrowheads="1"/>
          </p:cNvSpPr>
          <p:nvPr>
            <p:ph idx="1"/>
          </p:nvPr>
        </p:nvSpPr>
        <p:spPr>
          <a:xfrm>
            <a:off x="457200" y="1341438"/>
            <a:ext cx="8229600" cy="4525962"/>
          </a:xfrm>
        </p:spPr>
        <p:txBody>
          <a:bodyPr>
            <a:noAutofit/>
          </a:bodyPr>
          <a:lstStyle/>
          <a:p>
            <a:r>
              <a:rPr lang="fr-CA" altLang="fr-FR" sz="2100" dirty="0">
                <a:latin typeface="Times New Roman" panose="02020603050405020304" pitchFamily="18" charset="0"/>
                <a:ea typeface="ＭＳ Ｐゴシック" panose="020B0600070205080204" pitchFamily="34" charset="-128"/>
                <a:cs typeface="Times New Roman" panose="02020603050405020304" pitchFamily="18" charset="0"/>
              </a:rPr>
              <a:t>Le Canada critiqué internationalement pour son manque de surveillance des sociétés minières canadiennes.</a:t>
            </a:r>
          </a:p>
          <a:p>
            <a:r>
              <a:rPr lang="fr-CA" altLang="fr-FR" sz="2100" dirty="0">
                <a:latin typeface="Times New Roman" panose="02020603050405020304" pitchFamily="18" charset="0"/>
                <a:ea typeface="ＭＳ Ｐゴシック" panose="020B0600070205080204" pitchFamily="34" charset="-128"/>
                <a:cs typeface="Times New Roman" panose="02020603050405020304" pitchFamily="18" charset="0"/>
              </a:rPr>
              <a:t>Le Canada est distingué parce que </a:t>
            </a:r>
            <a:r>
              <a:rPr lang="fr-CA" altLang="fr-FR" sz="2100" u="sng" dirty="0">
                <a:latin typeface="Times New Roman" panose="02020603050405020304" pitchFamily="18" charset="0"/>
                <a:ea typeface="ＭＳ Ｐゴシック" panose="020B0600070205080204" pitchFamily="34" charset="-128"/>
                <a:cs typeface="Times New Roman" panose="02020603050405020304" pitchFamily="18" charset="0"/>
              </a:rPr>
              <a:t>plus de sociétés minières sont domiciliées au Canada </a:t>
            </a:r>
            <a:r>
              <a:rPr lang="fr-CA" altLang="fr-FR" sz="2100" dirty="0">
                <a:latin typeface="Times New Roman" panose="02020603050405020304" pitchFamily="18" charset="0"/>
                <a:ea typeface="ＭＳ Ｐゴシック" panose="020B0600070205080204" pitchFamily="34" charset="-128"/>
                <a:cs typeface="Times New Roman" panose="02020603050405020304" pitchFamily="18" charset="0"/>
              </a:rPr>
              <a:t>que dans tout autre pays: 41% des grandes sociétés minières présentes en Amérique latine sont canadiennes.</a:t>
            </a:r>
          </a:p>
          <a:p>
            <a:r>
              <a:rPr lang="fr-CA" altLang="fr-FR" sz="2100" b="1" dirty="0">
                <a:latin typeface="Times New Roman" panose="02020603050405020304" pitchFamily="18" charset="0"/>
                <a:ea typeface="ＭＳ Ｐゴシック" panose="020B0600070205080204" pitchFamily="34" charset="-128"/>
                <a:cs typeface="Times New Roman" panose="02020603050405020304" pitchFamily="18" charset="0"/>
              </a:rPr>
              <a:t>Cinq organismes des Nations Unies </a:t>
            </a:r>
            <a:r>
              <a:rPr lang="fr-CA" altLang="fr-FR" sz="2100" dirty="0">
                <a:latin typeface="Times New Roman" panose="02020603050405020304" pitchFamily="18" charset="0"/>
                <a:ea typeface="ＭＳ Ｐゴシック" panose="020B0600070205080204" pitchFamily="34" charset="-128"/>
                <a:cs typeface="Times New Roman" panose="02020603050405020304" pitchFamily="18" charset="0"/>
              </a:rPr>
              <a:t>ont demandé au Canada de tenir les entreprises canadiennes responsables de leurs opérations à l'étranger.</a:t>
            </a:r>
          </a:p>
          <a:p>
            <a:r>
              <a:rPr lang="fr-CA" altLang="fr-FR" sz="2100" b="1" dirty="0">
                <a:latin typeface="Times New Roman" panose="02020603050405020304" pitchFamily="18" charset="0"/>
                <a:ea typeface="ＭＳ Ｐゴシック" panose="020B0600070205080204" pitchFamily="34" charset="-128"/>
                <a:cs typeface="Times New Roman" panose="02020603050405020304" pitchFamily="18" charset="0"/>
              </a:rPr>
              <a:t>La Commission interaméricaine des droits de l</a:t>
            </a:r>
            <a:r>
              <a:rPr lang="fr-CA" altLang="en-US" sz="2100" b="1" dirty="0">
                <a:latin typeface="Times New Roman" panose="02020603050405020304" pitchFamily="18" charset="0"/>
                <a:ea typeface="ＭＳ Ｐゴシック" panose="020B0600070205080204" pitchFamily="34" charset="-128"/>
                <a:cs typeface="Times New Roman" panose="02020603050405020304" pitchFamily="18" charset="0"/>
              </a:rPr>
              <a:t>’</a:t>
            </a:r>
            <a:r>
              <a:rPr lang="fr-CA" altLang="fr-FR" sz="2100" b="1" dirty="0">
                <a:latin typeface="Times New Roman" panose="02020603050405020304" pitchFamily="18" charset="0"/>
                <a:ea typeface="ＭＳ Ｐゴシック" panose="020B0600070205080204" pitchFamily="34" charset="-128"/>
                <a:cs typeface="Times New Roman" panose="02020603050405020304" pitchFamily="18" charset="0"/>
              </a:rPr>
              <a:t>Homme </a:t>
            </a:r>
            <a:r>
              <a:rPr lang="fr-CA" altLang="fr-FR" sz="2100" dirty="0">
                <a:latin typeface="Times New Roman" panose="02020603050405020304" pitchFamily="18" charset="0"/>
                <a:ea typeface="ＭＳ Ｐゴシック" panose="020B0600070205080204" pitchFamily="34" charset="-128"/>
                <a:cs typeface="Times New Roman" panose="02020603050405020304" pitchFamily="18" charset="0"/>
              </a:rPr>
              <a:t>a tenu trois audiences sur la reddition de comptes des sociétés minières canadiennes et a demandé au Canada d'adopter des mesures pour prévenir les «multiples violations des droits de la personne».</a:t>
            </a:r>
          </a:p>
          <a:p>
            <a:r>
              <a:rPr lang="fr-CA" altLang="fr-FR" sz="2100" dirty="0">
                <a:latin typeface="Times New Roman" panose="02020603050405020304" pitchFamily="18" charset="0"/>
                <a:ea typeface="ＭＳ Ｐゴシック" panose="020B0600070205080204" pitchFamily="34" charset="-128"/>
                <a:cs typeface="Times New Roman" panose="02020603050405020304" pitchFamily="18" charset="0"/>
              </a:rPr>
              <a:t>En juin 2016, </a:t>
            </a:r>
            <a:r>
              <a:rPr lang="fr-CA" altLang="fr-FR" sz="2100" b="1" dirty="0">
                <a:latin typeface="Times New Roman" panose="02020603050405020304" pitchFamily="18" charset="0"/>
                <a:ea typeface="ＭＳ Ｐゴシック" panose="020B0600070205080204" pitchFamily="34" charset="-128"/>
                <a:cs typeface="Times New Roman" panose="02020603050405020304" pitchFamily="18" charset="0"/>
              </a:rPr>
              <a:t>180 organisations d'Amérique latine ont envoyé une lettre au Premier ministre Trudeau </a:t>
            </a:r>
            <a:r>
              <a:rPr lang="fr-CA" altLang="fr-FR" sz="2100" dirty="0">
                <a:latin typeface="Times New Roman" panose="02020603050405020304" pitchFamily="18" charset="0"/>
                <a:ea typeface="ＭＳ Ｐゴシック" panose="020B0600070205080204" pitchFamily="34" charset="-128"/>
                <a:cs typeface="Times New Roman" panose="02020603050405020304" pitchFamily="18" charset="0"/>
              </a:rPr>
              <a:t>lui demandant de prendre des mesures pour la mise en place d'un mécanisme de responsabilisation des entreprises et des États.</a:t>
            </a:r>
            <a:endParaRPr lang="en-US" altLang="fr-FR" sz="21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26628" name="Slide Number Placeholder 3">
            <a:extLst>
              <a:ext uri="{FF2B5EF4-FFF2-40B4-BE49-F238E27FC236}">
                <a16:creationId xmlns:a16="http://schemas.microsoft.com/office/drawing/2014/main" id="{3EA449C4-D312-4E98-99E1-C80FDBC500C8}"/>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fld id="{16E002BC-409C-4CAD-8A49-112857B030AB}" type="slidenum">
              <a:rPr lang="fr-FR" altLang="fr-FR" sz="1400"/>
              <a:pPr eaLnBrk="1" hangingPunct="1">
                <a:spcBef>
                  <a:spcPct val="0"/>
                </a:spcBef>
                <a:buFontTx/>
                <a:buNone/>
              </a:pPr>
              <a:t>28</a:t>
            </a:fld>
            <a:endParaRPr lang="fr-FR" altLang="fr-FR" sz="1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87490761-DA44-4746-A146-454AF9D6E67D}"/>
              </a:ext>
            </a:extLst>
          </p:cNvPr>
          <p:cNvSpPr>
            <a:spLocks noGrp="1" noChangeArrowheads="1"/>
          </p:cNvSpPr>
          <p:nvPr>
            <p:ph type="title"/>
          </p:nvPr>
        </p:nvSpPr>
        <p:spPr/>
        <p:txBody>
          <a:bodyPr>
            <a:normAutofit fontScale="90000"/>
          </a:bodyPr>
          <a:lstStyle/>
          <a:p>
            <a:r>
              <a:rPr lang="fr-CA" altLang="fr-FR" b="1" dirty="0">
                <a:solidFill>
                  <a:srgbClr val="336699"/>
                </a:solidFill>
                <a:latin typeface="Times New Roman" panose="02020603050405020304" pitchFamily="18" charset="0"/>
                <a:ea typeface="ＭＳ Ｐゴシック" panose="020B0600070205080204" pitchFamily="34" charset="-128"/>
                <a:cs typeface="Times New Roman" panose="02020603050405020304" pitchFamily="18" charset="0"/>
              </a:rPr>
              <a:t>Création du bureau d</a:t>
            </a:r>
            <a:r>
              <a:rPr lang="fr-CA" altLang="en-US" b="1" dirty="0">
                <a:solidFill>
                  <a:srgbClr val="336699"/>
                </a:solidFill>
                <a:latin typeface="Times New Roman" panose="02020603050405020304" pitchFamily="18" charset="0"/>
                <a:ea typeface="ＭＳ Ｐゴシック" panose="020B0600070205080204" pitchFamily="34" charset="-128"/>
                <a:cs typeface="Times New Roman" panose="02020603050405020304" pitchFamily="18" charset="0"/>
              </a:rPr>
              <a:t>’</a:t>
            </a:r>
            <a:r>
              <a:rPr lang="fr-CA" altLang="fr-FR" b="1" dirty="0">
                <a:solidFill>
                  <a:srgbClr val="336699"/>
                </a:solidFill>
                <a:latin typeface="Times New Roman" panose="02020603050405020304" pitchFamily="18" charset="0"/>
                <a:ea typeface="ＭＳ Ｐゴシック" panose="020B0600070205080204" pitchFamily="34" charset="-128"/>
                <a:cs typeface="Times New Roman" panose="02020603050405020304" pitchFamily="18" charset="0"/>
              </a:rPr>
              <a:t>Ombudsman</a:t>
            </a:r>
          </a:p>
        </p:txBody>
      </p:sp>
      <p:sp>
        <p:nvSpPr>
          <p:cNvPr id="27651" name="Content Placeholder 2">
            <a:extLst>
              <a:ext uri="{FF2B5EF4-FFF2-40B4-BE49-F238E27FC236}">
                <a16:creationId xmlns:a16="http://schemas.microsoft.com/office/drawing/2014/main" id="{575C2E8A-8946-434D-A4AB-59DFE00581A5}"/>
              </a:ext>
            </a:extLst>
          </p:cNvPr>
          <p:cNvSpPr>
            <a:spLocks noGrp="1" noChangeArrowheads="1"/>
          </p:cNvSpPr>
          <p:nvPr>
            <p:ph idx="1"/>
          </p:nvPr>
        </p:nvSpPr>
        <p:spPr/>
        <p:txBody>
          <a:bodyPr>
            <a:noAutofit/>
          </a:bodyPr>
          <a:lstStyle/>
          <a:p>
            <a:pPr marL="0" indent="0">
              <a:buNone/>
            </a:pPr>
            <a:r>
              <a:rPr lang="fr-CA"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En 2018, après plus de 10 ans, création du bureau d’Ombudsman pour la responsabilité sociale des entreprises, incluant leurs filiale, (OCRE) avec comme mandat:</a:t>
            </a:r>
          </a:p>
          <a:p>
            <a:r>
              <a:rPr lang="fr-CA" altLang="fr-FR" sz="2400" b="1" dirty="0">
                <a:latin typeface="Times New Roman" panose="02020603050405020304" pitchFamily="18" charset="0"/>
                <a:ea typeface="ＭＳ Ｐゴシック" panose="020B0600070205080204" pitchFamily="34" charset="-128"/>
                <a:cs typeface="Times New Roman" panose="02020603050405020304" pitchFamily="18" charset="0"/>
              </a:rPr>
              <a:t>Enquêter de façon indépendante </a:t>
            </a:r>
            <a:r>
              <a:rPr lang="fr-CA"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sur les allégations de violation des droits de la personne liées à des activités d'entreprises canadiennes à l'étranger;</a:t>
            </a:r>
          </a:p>
          <a:p>
            <a:r>
              <a:rPr lang="fr-CA" altLang="fr-FR" sz="2400" b="1" dirty="0">
                <a:latin typeface="Times New Roman" panose="02020603050405020304" pitchFamily="18" charset="0"/>
                <a:ea typeface="ＭＳ Ｐゴシック" panose="020B0600070205080204" pitchFamily="34" charset="-128"/>
                <a:cs typeface="Times New Roman" panose="02020603050405020304" pitchFamily="18" charset="0"/>
              </a:rPr>
              <a:t>Chercher à résoudre les différends </a:t>
            </a:r>
            <a:r>
              <a:rPr lang="fr-CA"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ou les conflits entre les collectivités touchées et les entreprises canadiennes;</a:t>
            </a:r>
          </a:p>
          <a:p>
            <a:r>
              <a:rPr lang="fr-CA" altLang="fr-FR" sz="2400" b="1" dirty="0">
                <a:latin typeface="Times New Roman" panose="02020603050405020304" pitchFamily="18" charset="0"/>
                <a:ea typeface="ＭＳ Ｐゴシック" panose="020B0600070205080204" pitchFamily="34" charset="-128"/>
                <a:cs typeface="Times New Roman" panose="02020603050405020304" pitchFamily="18" charset="0"/>
              </a:rPr>
              <a:t>Rapporter de façon indépendante, recommander des mesures correctives </a:t>
            </a:r>
            <a:r>
              <a:rPr lang="fr-CA"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et surveiller leur mise en œuvre;</a:t>
            </a:r>
          </a:p>
          <a:p>
            <a:r>
              <a:rPr lang="fr-CA" altLang="fr-FR" sz="2400" b="1" dirty="0">
                <a:latin typeface="Times New Roman" panose="02020603050405020304" pitchFamily="18" charset="0"/>
                <a:ea typeface="ＭＳ Ｐゴシック" panose="020B0600070205080204" pitchFamily="34" charset="-128"/>
                <a:cs typeface="Times New Roman" panose="02020603050405020304" pitchFamily="18" charset="0"/>
              </a:rPr>
              <a:t>Faire des recommandations </a:t>
            </a:r>
            <a:r>
              <a:rPr lang="fr-CA"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en matière de réforme des politiques et des lois.</a:t>
            </a:r>
          </a:p>
        </p:txBody>
      </p:sp>
      <p:sp>
        <p:nvSpPr>
          <p:cNvPr id="27652" name="Slide Number Placeholder 3">
            <a:extLst>
              <a:ext uri="{FF2B5EF4-FFF2-40B4-BE49-F238E27FC236}">
                <a16:creationId xmlns:a16="http://schemas.microsoft.com/office/drawing/2014/main" id="{6E7488FC-DA63-4BE5-9BF7-3F4C2283A18D}"/>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spcBef>
                <a:spcPct val="20000"/>
              </a:spcBef>
              <a:buChar char="–"/>
              <a:defRPr sz="2000">
                <a:solidFill>
                  <a:schemeClr val="tx1"/>
                </a:solidFill>
                <a:latin typeface="Arial" panose="020B0604020202020204" pitchFamily="34" charset="0"/>
                <a:ea typeface="ＭＳ Ｐゴシック" panose="020B0600070205080204" pitchFamily="34" charset="-128"/>
              </a:defRPr>
            </a:lvl2pPr>
            <a:lvl3pPr marL="1143000" indent="-228600" eaLnBrk="0" hangingPunct="0">
              <a:spcBef>
                <a:spcPct val="20000"/>
              </a:spcBef>
              <a:buChar char="•"/>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spcBef>
                <a:spcPct val="20000"/>
              </a:spcBef>
              <a:buChar char="»"/>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fld id="{C594E875-AD17-4DA3-A7D2-4D1D662137BF}" type="slidenum">
              <a:rPr lang="fr-FR" altLang="fr-FR" sz="1400"/>
              <a:pPr eaLnBrk="1" hangingPunct="1">
                <a:spcBef>
                  <a:spcPct val="0"/>
                </a:spcBef>
                <a:buFontTx/>
                <a:buNone/>
              </a:pPr>
              <a:t>29</a:t>
            </a:fld>
            <a:endParaRPr lang="fr-FR" altLang="fr-FR"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A056809-4443-4471-96BA-99F41DC4670C}"/>
              </a:ext>
            </a:extLst>
          </p:cNvPr>
          <p:cNvSpPr>
            <a:spLocks noGrp="1"/>
          </p:cNvSpPr>
          <p:nvPr>
            <p:ph idx="1"/>
          </p:nvPr>
        </p:nvSpPr>
        <p:spPr>
          <a:xfrm>
            <a:off x="580489" y="511138"/>
            <a:ext cx="8229600" cy="6002677"/>
          </a:xfrm>
        </p:spPr>
        <p:txBody>
          <a:bodyPr/>
          <a:lstStyle/>
          <a:p>
            <a:pPr marL="0" indent="0" algn="ctr">
              <a:buNone/>
            </a:pPr>
            <a:r>
              <a:rPr lang="fr-CA" sz="4400" b="1" kern="18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Québec autorise la plus grande mine de graphite du continent, collée sur le Parc national du Mont-Tremblant </a:t>
            </a:r>
            <a:endParaRPr lang="fr-CA" sz="44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fr-CA" dirty="0"/>
          </a:p>
        </p:txBody>
      </p:sp>
      <p:sp>
        <p:nvSpPr>
          <p:cNvPr id="4" name="Espace réservé du numéro de diapositive 3">
            <a:extLst>
              <a:ext uri="{FF2B5EF4-FFF2-40B4-BE49-F238E27FC236}">
                <a16:creationId xmlns:a16="http://schemas.microsoft.com/office/drawing/2014/main" id="{8A82150C-3003-4C4C-8521-A1526355CC44}"/>
              </a:ext>
            </a:extLst>
          </p:cNvPr>
          <p:cNvSpPr>
            <a:spLocks noGrp="1"/>
          </p:cNvSpPr>
          <p:nvPr>
            <p:ph type="sldNum" sz="quarter" idx="12"/>
          </p:nvPr>
        </p:nvSpPr>
        <p:spPr/>
        <p:txBody>
          <a:bodyPr/>
          <a:lstStyle/>
          <a:p>
            <a:fld id="{5F08127D-118C-634C-9D3F-DB046202F4E2}" type="slidenum">
              <a:rPr lang="fr-FR" smtClean="0"/>
              <a:t>3</a:t>
            </a:fld>
            <a:endParaRPr lang="fr-FR"/>
          </a:p>
        </p:txBody>
      </p:sp>
      <p:sp>
        <p:nvSpPr>
          <p:cNvPr id="8" name="ZoneTexte 7">
            <a:extLst>
              <a:ext uri="{FF2B5EF4-FFF2-40B4-BE49-F238E27FC236}">
                <a16:creationId xmlns:a16="http://schemas.microsoft.com/office/drawing/2014/main" id="{8D82E49A-CD57-4647-9738-FB1D4AD761AC}"/>
              </a:ext>
            </a:extLst>
          </p:cNvPr>
          <p:cNvSpPr txBox="1"/>
          <p:nvPr/>
        </p:nvSpPr>
        <p:spPr>
          <a:xfrm>
            <a:off x="1047108" y="3842534"/>
            <a:ext cx="7223589" cy="2301977"/>
          </a:xfrm>
          <a:prstGeom prst="rect">
            <a:avLst/>
          </a:prstGeom>
          <a:noFill/>
        </p:spPr>
        <p:txBody>
          <a:bodyPr wrap="square">
            <a:spAutoFit/>
          </a:bodyPr>
          <a:lstStyle/>
          <a:p>
            <a:pPr>
              <a:lnSpc>
                <a:spcPct val="115000"/>
              </a:lnSpc>
              <a:spcAft>
                <a:spcPts val="1000"/>
              </a:spcAft>
            </a:pPr>
            <a:r>
              <a:rPr lang="fr-CA" sz="1800" dirty="0">
                <a:effectLst/>
                <a:latin typeface="Times New Roman" panose="02020603050405020304" pitchFamily="18" charset="0"/>
                <a:ea typeface="Times New Roman" panose="02020603050405020304" pitchFamily="18" charset="0"/>
                <a:cs typeface="Times New Roman" panose="02020603050405020304" pitchFamily="18" charset="0"/>
              </a:rPr>
              <a:t>Saint-Michel-des-Saints, 10 février 2021. Décret du Québec autorisant la mine Nouveau Monde Graphite. Le projet vise l’excavation d’une fosse à ciel ouvert de près de 2.7 km de longueur et génèrera plus de 107 millions de tonnes de déchets miniers, dont des millions de tonnes de résidus acides qui devront être entreposés à perpétuité dans le bassin versant du Parc régional du Lac Taureau. Nouveau Monde Graphite vise notamment à fournir le marché des véhicules électriques.</a:t>
            </a:r>
            <a:endParaRPr lang="fr-CA"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63478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BD1B59-6766-4FA0-BCE8-CEACF0028EC2}"/>
              </a:ext>
            </a:extLst>
          </p:cNvPr>
          <p:cNvSpPr>
            <a:spLocks noGrp="1"/>
          </p:cNvSpPr>
          <p:nvPr>
            <p:ph type="title"/>
          </p:nvPr>
        </p:nvSpPr>
        <p:spPr/>
        <p:txBody>
          <a:bodyPr>
            <a:normAutofit fontScale="90000"/>
          </a:bodyPr>
          <a:lstStyle/>
          <a:p>
            <a:r>
              <a:rPr lang="fr-FR" altLang="fr-FR" sz="4400" b="1" dirty="0">
                <a:solidFill>
                  <a:schemeClr val="tx2"/>
                </a:solidFill>
                <a:latin typeface="Times New Roman" panose="02020603050405020304" pitchFamily="18" charset="0"/>
                <a:cs typeface="Times New Roman" panose="02020603050405020304" pitchFamily="18" charset="0"/>
              </a:rPr>
              <a:t>L’accès direct de l’industrie minière aux lieux de décision se poursuit </a:t>
            </a:r>
            <a:endParaRPr lang="fr-CA" dirty="0"/>
          </a:p>
        </p:txBody>
      </p:sp>
      <p:sp>
        <p:nvSpPr>
          <p:cNvPr id="3" name="Espace réservé du contenu 2">
            <a:extLst>
              <a:ext uri="{FF2B5EF4-FFF2-40B4-BE49-F238E27FC236}">
                <a16:creationId xmlns:a16="http://schemas.microsoft.com/office/drawing/2014/main" id="{406C1EBD-4ABC-406F-A43B-4452AC16714A}"/>
              </a:ext>
            </a:extLst>
          </p:cNvPr>
          <p:cNvSpPr>
            <a:spLocks noGrp="1"/>
          </p:cNvSpPr>
          <p:nvPr>
            <p:ph idx="1"/>
          </p:nvPr>
        </p:nvSpPr>
        <p:spPr/>
        <p:txBody>
          <a:bodyPr>
            <a:noAutofit/>
          </a:bodyPr>
          <a:lstStyle/>
          <a:p>
            <a:pPr marL="0" indent="0" algn="ctr">
              <a:buNone/>
            </a:pPr>
            <a:r>
              <a:rPr lang="en-US" sz="1800" dirty="0" err="1">
                <a:latin typeface="Times New Roman" panose="02020603050405020304" pitchFamily="18" charset="0"/>
                <a:cs typeface="Times New Roman" panose="02020603050405020304" pitchFamily="18" charset="0"/>
              </a:rPr>
              <a:t>Assocation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minière</a:t>
            </a:r>
            <a:r>
              <a:rPr lang="en-US" sz="1800" dirty="0">
                <a:latin typeface="Times New Roman" panose="02020603050405020304" pitchFamily="18" charset="0"/>
                <a:cs typeface="Times New Roman" panose="02020603050405020304" pitchFamily="18" charset="0"/>
              </a:rPr>
              <a:t> du Canada et </a:t>
            </a:r>
            <a:r>
              <a:rPr lang="fr-FR" altLang="fr-FR" sz="1800" dirty="0">
                <a:latin typeface="Times New Roman" panose="02020603050405020304" pitchFamily="18" charset="0"/>
                <a:cs typeface="Times New Roman" panose="02020603050405020304" pitchFamily="18" charset="0"/>
              </a:rPr>
              <a:t>Association canadienne des prospecteurs et promoteurs </a:t>
            </a:r>
          </a:p>
          <a:p>
            <a:pPr marL="0" indent="0" algn="ctr">
              <a:buNone/>
            </a:pPr>
            <a:r>
              <a:rPr lang="en-US" sz="1800" dirty="0">
                <a:latin typeface="Times New Roman" panose="02020603050405020304" pitchFamily="18" charset="0"/>
                <a:cs typeface="Times New Roman" panose="02020603050405020304" pitchFamily="18" charset="0"/>
              </a:rPr>
              <a:t>Communications </a:t>
            </a:r>
            <a:r>
              <a:rPr lang="en-US" sz="1800" dirty="0" err="1">
                <a:latin typeface="Times New Roman" panose="02020603050405020304" pitchFamily="18" charset="0"/>
                <a:cs typeface="Times New Roman" panose="02020603050405020304" pitchFamily="18" charset="0"/>
              </a:rPr>
              <a:t>totales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janvier</a:t>
            </a:r>
            <a:r>
              <a:rPr lang="en-US" sz="1800" dirty="0">
                <a:latin typeface="Times New Roman" panose="02020603050405020304" pitchFamily="18" charset="0"/>
                <a:cs typeface="Times New Roman" panose="02020603050405020304" pitchFamily="18" charset="0"/>
              </a:rPr>
              <a:t> 2018 - </a:t>
            </a:r>
            <a:r>
              <a:rPr lang="en-US" sz="1800" dirty="0" err="1">
                <a:latin typeface="Times New Roman" panose="02020603050405020304" pitchFamily="18" charset="0"/>
                <a:cs typeface="Times New Roman" panose="02020603050405020304" pitchFamily="18" charset="0"/>
              </a:rPr>
              <a:t>avril</a:t>
            </a:r>
            <a:r>
              <a:rPr lang="en-US" sz="1800" dirty="0">
                <a:latin typeface="Times New Roman" panose="02020603050405020304" pitchFamily="18" charset="0"/>
                <a:cs typeface="Times New Roman" panose="02020603050405020304" pitchFamily="18" charset="0"/>
              </a:rPr>
              <a:t> 2019) </a:t>
            </a:r>
          </a:p>
          <a:p>
            <a:pPr marL="0" indent="0" algn="ctr">
              <a:buNone/>
            </a:pPr>
            <a:endParaRPr lang="fr-CA" sz="1800" dirty="0">
              <a:latin typeface="Times New Roman" panose="02020603050405020304" pitchFamily="18" charset="0"/>
              <a:cs typeface="Times New Roman" panose="02020603050405020304" pitchFamily="18" charset="0"/>
            </a:endParaRPr>
          </a:p>
          <a:p>
            <a:pPr marL="0" indent="0">
              <a:buNone/>
            </a:pPr>
            <a:r>
              <a:rPr lang="en-US" sz="180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a:t>
            </a:r>
            <a:r>
              <a:rPr lang="en-US" sz="1800" b="1" i="0" u="none" strike="noStrike" baseline="0" dirty="0">
                <a:solidFill>
                  <a:srgbClr val="000000"/>
                </a:solidFill>
                <a:latin typeface="Times New Roman" panose="02020603050405020304" pitchFamily="18" charset="0"/>
              </a:rPr>
              <a:t>Organization(s) </a:t>
            </a:r>
            <a:r>
              <a:rPr lang="en-US" sz="1800" b="0" i="0" u="none" strike="noStrike" baseline="0" dirty="0">
                <a:solidFill>
                  <a:srgbClr val="000000"/>
                </a:solidFill>
                <a:latin typeface="Times New Roman" panose="02020603050405020304" pitchFamily="18" charset="0"/>
              </a:rPr>
              <a:t>	</a:t>
            </a:r>
            <a:r>
              <a:rPr lang="en-US" sz="1800" b="1" i="0" u="none" strike="noStrike" baseline="0" dirty="0">
                <a:solidFill>
                  <a:srgbClr val="000000"/>
                </a:solidFill>
                <a:latin typeface="Times New Roman" panose="02020603050405020304" pitchFamily="18" charset="0"/>
              </a:rPr>
              <a:t> Communications </a:t>
            </a:r>
            <a:r>
              <a:rPr lang="en-US" sz="1800" b="1" i="0" u="none" strike="noStrike" baseline="0" dirty="0" err="1">
                <a:solidFill>
                  <a:srgbClr val="000000"/>
                </a:solidFill>
                <a:latin typeface="Times New Roman" panose="02020603050405020304" pitchFamily="18" charset="0"/>
              </a:rPr>
              <a:t>totales</a:t>
            </a:r>
            <a:endParaRPr lang="en-US" sz="1800" b="1" i="0" u="none" strike="noStrike" baseline="0" dirty="0">
              <a:solidFill>
                <a:srgbClr val="000000"/>
              </a:solidFill>
              <a:latin typeface="Times New Roman" panose="02020603050405020304" pitchFamily="18" charset="0"/>
            </a:endParaRPr>
          </a:p>
          <a:p>
            <a:r>
              <a:rPr lang="fr-CA" sz="1800" b="0" i="0" u="none" strike="noStrike" baseline="0" dirty="0">
                <a:solidFill>
                  <a:srgbClr val="000000"/>
                </a:solidFill>
                <a:latin typeface="Times New Roman" panose="02020603050405020304" pitchFamily="18" charset="0"/>
              </a:rPr>
              <a:t>   AMC                               453 	</a:t>
            </a:r>
          </a:p>
          <a:p>
            <a:r>
              <a:rPr lang="fr-CA" sz="1800" b="0" i="0" u="none" strike="noStrike" baseline="0" dirty="0">
                <a:solidFill>
                  <a:srgbClr val="000000"/>
                </a:solidFill>
                <a:latin typeface="Times New Roman" panose="02020603050405020304" pitchFamily="18" charset="0"/>
              </a:rPr>
              <a:t>   ACPD	                          77 	</a:t>
            </a:r>
          </a:p>
          <a:p>
            <a:r>
              <a:rPr lang="fr-CA" sz="1800" b="1" i="0" u="none" strike="noStrike" baseline="0" dirty="0">
                <a:solidFill>
                  <a:srgbClr val="000000"/>
                </a:solidFill>
                <a:latin typeface="Times New Roman" panose="02020603050405020304" pitchFamily="18" charset="0"/>
              </a:rPr>
              <a:t>   </a:t>
            </a:r>
            <a:r>
              <a:rPr lang="fr-CA" sz="1800" b="1" dirty="0">
                <a:solidFill>
                  <a:srgbClr val="000000"/>
                </a:solidFill>
                <a:latin typeface="Times New Roman" panose="02020603050405020304" pitchFamily="18" charset="0"/>
              </a:rPr>
              <a:t>AMC</a:t>
            </a:r>
            <a:r>
              <a:rPr lang="fr-CA" sz="1800" b="1" i="0" u="none" strike="noStrike" baseline="0" dirty="0">
                <a:solidFill>
                  <a:srgbClr val="000000"/>
                </a:solidFill>
                <a:latin typeface="Times New Roman" panose="02020603050405020304" pitchFamily="18" charset="0"/>
              </a:rPr>
              <a:t> &amp; </a:t>
            </a:r>
            <a:r>
              <a:rPr lang="fr-CA" sz="1800" b="1" dirty="0">
                <a:solidFill>
                  <a:srgbClr val="000000"/>
                </a:solidFill>
                <a:latin typeface="Times New Roman" panose="02020603050405020304" pitchFamily="18" charset="0"/>
              </a:rPr>
              <a:t>ACPD</a:t>
            </a:r>
            <a:r>
              <a:rPr lang="fr-CA" sz="1800" b="0" i="0" u="none" strike="noStrike" baseline="0" dirty="0">
                <a:solidFill>
                  <a:srgbClr val="000000"/>
                </a:solidFill>
                <a:latin typeface="Times New Roman" panose="02020603050405020304" pitchFamily="18" charset="0"/>
              </a:rPr>
              <a:t>	         </a:t>
            </a:r>
            <a:r>
              <a:rPr lang="fr-CA" sz="1800" b="1" i="0" u="none" strike="noStrike" baseline="0" dirty="0">
                <a:solidFill>
                  <a:srgbClr val="000000"/>
                </a:solidFill>
                <a:latin typeface="Times New Roman" panose="02020603050405020304" pitchFamily="18" charset="0"/>
              </a:rPr>
              <a:t>530 </a:t>
            </a:r>
            <a:r>
              <a:rPr lang="fr-CA" sz="1800" b="0" i="0" u="none" strike="noStrike" baseline="0" dirty="0">
                <a:solidFill>
                  <a:srgbClr val="000000"/>
                </a:solidFill>
                <a:latin typeface="Times New Roman" panose="02020603050405020304" pitchFamily="18" charset="0"/>
              </a:rPr>
              <a:t>	</a:t>
            </a:r>
          </a:p>
          <a:p>
            <a:pPr marL="0" indent="0">
              <a:buNone/>
            </a:pPr>
            <a:endParaRPr lang="fr-CA" sz="1800" b="0" i="0" u="none" strike="noStrike" baseline="0" dirty="0">
              <a:solidFill>
                <a:srgbClr val="000000"/>
              </a:solidFill>
              <a:latin typeface="Times New Roman" panose="02020603050405020304" pitchFamily="18" charset="0"/>
            </a:endParaRPr>
          </a:p>
          <a:p>
            <a:pPr algn="l"/>
            <a:r>
              <a:rPr lang="fr-CA" sz="1800" dirty="0">
                <a:solidFill>
                  <a:srgbClr val="000000"/>
                </a:solidFill>
                <a:latin typeface="Times New Roman" panose="02020603050405020304" pitchFamily="18" charset="0"/>
              </a:rPr>
              <a:t>Source </a:t>
            </a:r>
            <a:r>
              <a:rPr lang="fr-CA" sz="1800" b="0" i="0" u="none" strike="noStrike" baseline="0" dirty="0">
                <a:solidFill>
                  <a:srgbClr val="000000"/>
                </a:solidFill>
                <a:latin typeface="Times New Roman" panose="02020603050405020304" pitchFamily="18" charset="0"/>
              </a:rPr>
              <a:t>: Commissariat au Lobbying du Canada </a:t>
            </a:r>
          </a:p>
          <a:p>
            <a:pPr algn="l"/>
            <a:r>
              <a:rPr lang="fr-CA" sz="1800" dirty="0">
                <a:solidFill>
                  <a:srgbClr val="000000"/>
                </a:solidFill>
                <a:latin typeface="Times New Roman" panose="02020603050405020304" pitchFamily="18" charset="0"/>
              </a:rPr>
              <a:t>Dans : Justice and </a:t>
            </a:r>
            <a:r>
              <a:rPr lang="fr-CA" sz="1800" dirty="0" err="1">
                <a:solidFill>
                  <a:srgbClr val="000000"/>
                </a:solidFill>
                <a:latin typeface="Times New Roman" panose="02020603050405020304" pitchFamily="18" charset="0"/>
              </a:rPr>
              <a:t>Corporate</a:t>
            </a:r>
            <a:r>
              <a:rPr lang="fr-CA" sz="1800" dirty="0">
                <a:solidFill>
                  <a:srgbClr val="000000"/>
                </a:solidFill>
                <a:latin typeface="Times New Roman" panose="02020603050405020304" pitchFamily="18" charset="0"/>
              </a:rPr>
              <a:t> </a:t>
            </a:r>
            <a:r>
              <a:rPr lang="fr-CA" sz="1800" dirty="0" err="1">
                <a:solidFill>
                  <a:srgbClr val="000000"/>
                </a:solidFill>
                <a:latin typeface="Times New Roman" panose="02020603050405020304" pitchFamily="18" charset="0"/>
              </a:rPr>
              <a:t>Accountability</a:t>
            </a:r>
            <a:r>
              <a:rPr lang="fr-CA" sz="1800" dirty="0">
                <a:solidFill>
                  <a:srgbClr val="000000"/>
                </a:solidFill>
                <a:latin typeface="Times New Roman" panose="02020603050405020304" pitchFamily="18" charset="0"/>
              </a:rPr>
              <a:t> Project, Osgood Hall Law </a:t>
            </a:r>
            <a:r>
              <a:rPr lang="fr-CA" sz="1800" dirty="0" err="1">
                <a:solidFill>
                  <a:srgbClr val="000000"/>
                </a:solidFill>
                <a:latin typeface="Times New Roman" panose="02020603050405020304" pitchFamily="18" charset="0"/>
              </a:rPr>
              <a:t>School</a:t>
            </a:r>
            <a:r>
              <a:rPr lang="fr-CA" sz="1800" dirty="0">
                <a:solidFill>
                  <a:srgbClr val="000000"/>
                </a:solidFill>
                <a:latin typeface="Times New Roman" panose="02020603050405020304" pitchFamily="18" charset="0"/>
              </a:rPr>
              <a:t>,</a:t>
            </a:r>
            <a:r>
              <a:rPr lang="en-US" sz="1800" b="0" i="0" u="none" strike="noStrike" baseline="0" dirty="0">
                <a:solidFill>
                  <a:srgbClr val="000000"/>
                </a:solidFill>
                <a:latin typeface="Times New Roman" panose="02020603050405020304" pitchFamily="18" charset="0"/>
              </a:rPr>
              <a:t> “Lobbying by mining industry on the proposed Canadian Ombudsperson for Responsible Enterprise (CORE)”, </a:t>
            </a:r>
            <a:r>
              <a:rPr lang="en-US" sz="1800" b="0" i="0" u="none" strike="noStrike" baseline="0" dirty="0" err="1">
                <a:solidFill>
                  <a:srgbClr val="000000"/>
                </a:solidFill>
                <a:latin typeface="Times New Roman" panose="02020603050405020304" pitchFamily="18" charset="0"/>
              </a:rPr>
              <a:t>juillet</a:t>
            </a:r>
            <a:r>
              <a:rPr lang="en-US" sz="1800" b="0" i="0" u="none" strike="noStrike" baseline="0" dirty="0">
                <a:solidFill>
                  <a:srgbClr val="000000"/>
                </a:solidFill>
                <a:latin typeface="Times New Roman" panose="02020603050405020304" pitchFamily="18" charset="0"/>
              </a:rPr>
              <a:t> 2019.</a:t>
            </a:r>
            <a:endParaRPr lang="fr-CA" sz="1800" dirty="0"/>
          </a:p>
        </p:txBody>
      </p:sp>
      <p:sp>
        <p:nvSpPr>
          <p:cNvPr id="4" name="Espace réservé du numéro de diapositive 3">
            <a:extLst>
              <a:ext uri="{FF2B5EF4-FFF2-40B4-BE49-F238E27FC236}">
                <a16:creationId xmlns:a16="http://schemas.microsoft.com/office/drawing/2014/main" id="{D52DCCCF-8D12-4621-B31F-F8085D95FCB2}"/>
              </a:ext>
            </a:extLst>
          </p:cNvPr>
          <p:cNvSpPr>
            <a:spLocks noGrp="1"/>
          </p:cNvSpPr>
          <p:nvPr>
            <p:ph type="sldNum" sz="quarter" idx="12"/>
          </p:nvPr>
        </p:nvSpPr>
        <p:spPr/>
        <p:txBody>
          <a:bodyPr/>
          <a:lstStyle/>
          <a:p>
            <a:fld id="{5F08127D-118C-634C-9D3F-DB046202F4E2}" type="slidenum">
              <a:rPr lang="fr-FR" smtClean="0"/>
              <a:t>30</a:t>
            </a:fld>
            <a:endParaRPr lang="fr-FR"/>
          </a:p>
        </p:txBody>
      </p:sp>
    </p:spTree>
    <p:extLst>
      <p:ext uri="{BB962C8B-B14F-4D97-AF65-F5344CB8AC3E}">
        <p14:creationId xmlns:p14="http://schemas.microsoft.com/office/powerpoint/2010/main" val="25593256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FC180C-825E-4DF7-82C7-A7BD5417F939}"/>
              </a:ext>
            </a:extLst>
          </p:cNvPr>
          <p:cNvSpPr>
            <a:spLocks noGrp="1"/>
          </p:cNvSpPr>
          <p:nvPr>
            <p:ph type="title"/>
          </p:nvPr>
        </p:nvSpPr>
        <p:spPr/>
        <p:txBody>
          <a:bodyPr>
            <a:normAutofit fontScale="90000"/>
          </a:bodyPr>
          <a:lstStyle/>
          <a:p>
            <a:r>
              <a:rPr lang="fr-CA" b="1" dirty="0">
                <a:solidFill>
                  <a:schemeClr val="tx2"/>
                </a:solidFill>
                <a:latin typeface="Times New Roman" panose="02020603050405020304" pitchFamily="18" charset="0"/>
                <a:cs typeface="Times New Roman" panose="02020603050405020304" pitchFamily="18" charset="0"/>
              </a:rPr>
              <a:t>Situation actuelle de l</a:t>
            </a:r>
            <a:r>
              <a:rPr lang="fr-CA" altLang="fr-FR" b="1" dirty="0">
                <a:solidFill>
                  <a:schemeClr val="tx2"/>
                </a:solidFill>
                <a:latin typeface="Times New Roman" panose="02020603050405020304" pitchFamily="18" charset="0"/>
                <a:cs typeface="Times New Roman" panose="02020603050405020304" pitchFamily="18" charset="0"/>
              </a:rPr>
              <a:t>’Ombudsman</a:t>
            </a:r>
            <a:endParaRPr lang="fr-CA" b="1" dirty="0">
              <a:solidFill>
                <a:schemeClr val="tx2"/>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B5BF0B41-803C-4972-9744-7C9067CBD0A7}"/>
              </a:ext>
            </a:extLst>
          </p:cNvPr>
          <p:cNvSpPr>
            <a:spLocks noGrp="1"/>
          </p:cNvSpPr>
          <p:nvPr>
            <p:ph idx="1"/>
          </p:nvPr>
        </p:nvSpPr>
        <p:spPr>
          <a:xfrm>
            <a:off x="457200" y="1600200"/>
            <a:ext cx="8486274" cy="4525963"/>
          </a:xfrm>
        </p:spPr>
        <p:txBody>
          <a:bodyPr>
            <a:normAutofit lnSpcReduction="10000"/>
          </a:bodyPr>
          <a:lstStyle/>
          <a:p>
            <a:r>
              <a:rPr lang="fr-CA" sz="2800" dirty="0">
                <a:latin typeface="Times New Roman" panose="02020603050405020304" pitchFamily="18" charset="0"/>
                <a:cs typeface="Times New Roman" panose="02020603050405020304" pitchFamily="18" charset="0"/>
              </a:rPr>
              <a:t>Manque de moyens pour mener des enquêtes indépendantes </a:t>
            </a:r>
          </a:p>
          <a:p>
            <a:r>
              <a:rPr lang="fr-CA" sz="2800" dirty="0">
                <a:latin typeface="Times New Roman" panose="02020603050405020304" pitchFamily="18" charset="0"/>
                <a:cs typeface="Times New Roman" panose="02020603050405020304" pitchFamily="18" charset="0"/>
              </a:rPr>
              <a:t>Manque de moyens pour exiger que les compagnies remettent les documents demandés </a:t>
            </a:r>
          </a:p>
          <a:p>
            <a:r>
              <a:rPr lang="fr-CA" sz="2800" dirty="0">
                <a:latin typeface="Times New Roman" panose="02020603050405020304" pitchFamily="18" charset="0"/>
                <a:cs typeface="Times New Roman" panose="02020603050405020304" pitchFamily="18" charset="0"/>
              </a:rPr>
              <a:t>Et exiger que les compagnies participent aux enquêtes</a:t>
            </a:r>
          </a:p>
          <a:p>
            <a:r>
              <a:rPr lang="fr-CA" sz="2800" dirty="0">
                <a:latin typeface="Times New Roman" panose="02020603050405020304" pitchFamily="18" charset="0"/>
                <a:cs typeface="Times New Roman" panose="02020603050405020304" pitchFamily="18" charset="0"/>
              </a:rPr>
              <a:t>Au lieu de bénéficier d’indépendance et d’autonomie institutionnelles, l’Ombudsman et son bureau sont nommés comme fonctionnaires, relèvent du Ministre de la Diversification du commerce international du Canada et sont logés à Affaires mondiales Canada </a:t>
            </a:r>
          </a:p>
        </p:txBody>
      </p:sp>
      <p:sp>
        <p:nvSpPr>
          <p:cNvPr id="4" name="Espace réservé du numéro de diapositive 3">
            <a:extLst>
              <a:ext uri="{FF2B5EF4-FFF2-40B4-BE49-F238E27FC236}">
                <a16:creationId xmlns:a16="http://schemas.microsoft.com/office/drawing/2014/main" id="{14805ABF-9FFF-4A83-BB23-7086124FC0AD}"/>
              </a:ext>
            </a:extLst>
          </p:cNvPr>
          <p:cNvSpPr>
            <a:spLocks noGrp="1"/>
          </p:cNvSpPr>
          <p:nvPr>
            <p:ph type="sldNum" sz="quarter" idx="12"/>
          </p:nvPr>
        </p:nvSpPr>
        <p:spPr/>
        <p:txBody>
          <a:bodyPr/>
          <a:lstStyle/>
          <a:p>
            <a:fld id="{5F08127D-118C-634C-9D3F-DB046202F4E2}" type="slidenum">
              <a:rPr lang="fr-FR" smtClean="0"/>
              <a:t>31</a:t>
            </a:fld>
            <a:endParaRPr lang="fr-FR"/>
          </a:p>
        </p:txBody>
      </p:sp>
      <p:sp>
        <p:nvSpPr>
          <p:cNvPr id="5" name="Rectangle 1">
            <a:extLst>
              <a:ext uri="{FF2B5EF4-FFF2-40B4-BE49-F238E27FC236}">
                <a16:creationId xmlns:a16="http://schemas.microsoft.com/office/drawing/2014/main" id="{3DA8DC1C-6465-49AB-8AD3-793FF5179BD8}"/>
              </a:ext>
            </a:extLst>
          </p:cNvPr>
          <p:cNvSpPr>
            <a:spLocks noChangeArrowheads="1"/>
          </p:cNvSpPr>
          <p:nvPr/>
        </p:nvSpPr>
        <p:spPr bwMode="auto">
          <a:xfrm>
            <a:off x="457200" y="221536"/>
            <a:ext cx="65" cy="251359"/>
          </a:xfrm>
          <a:prstGeom prst="rect">
            <a:avLst/>
          </a:prstGeom>
          <a:solidFill>
            <a:srgbClr val="F8F9F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 name="Rectangle 2">
            <a:extLst>
              <a:ext uri="{FF2B5EF4-FFF2-40B4-BE49-F238E27FC236}">
                <a16:creationId xmlns:a16="http://schemas.microsoft.com/office/drawing/2014/main" id="{A22F09E4-F878-416A-8B6F-755C02B12BCC}"/>
              </a:ext>
            </a:extLst>
          </p:cNvPr>
          <p:cNvSpPr>
            <a:spLocks noChangeArrowheads="1"/>
          </p:cNvSpPr>
          <p:nvPr/>
        </p:nvSpPr>
        <p:spPr bwMode="auto">
          <a:xfrm flipV="1">
            <a:off x="256853" y="7021084"/>
            <a:ext cx="8573785" cy="251359"/>
          </a:xfrm>
          <a:prstGeom prst="rect">
            <a:avLst/>
          </a:prstGeom>
          <a:solidFill>
            <a:srgbClr val="F8F9F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E7CCCA9C-6F21-43F5-BCC1-523FFF187D56}"/>
              </a:ext>
            </a:extLst>
          </p:cNvPr>
          <p:cNvSpPr>
            <a:spLocks noChangeArrowheads="1"/>
          </p:cNvSpPr>
          <p:nvPr/>
        </p:nvSpPr>
        <p:spPr bwMode="auto">
          <a:xfrm>
            <a:off x="-457200" y="209086"/>
            <a:ext cx="65" cy="251359"/>
          </a:xfrm>
          <a:prstGeom prst="rect">
            <a:avLst/>
          </a:prstGeom>
          <a:solidFill>
            <a:srgbClr val="F8F9F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73626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71E098-0F2E-45C1-A85C-269DA293285A}"/>
              </a:ext>
            </a:extLst>
          </p:cNvPr>
          <p:cNvSpPr>
            <a:spLocks noGrp="1"/>
          </p:cNvSpPr>
          <p:nvPr>
            <p:ph type="title"/>
          </p:nvPr>
        </p:nvSpPr>
        <p:spPr>
          <a:xfrm>
            <a:off x="361950" y="282576"/>
            <a:ext cx="8505825" cy="1058862"/>
          </a:xfrm>
        </p:spPr>
        <p:txBody>
          <a:bodyPr>
            <a:normAutofit/>
          </a:bodyPr>
          <a:lstStyle/>
          <a:p>
            <a:r>
              <a:rPr lang="fr-CA" sz="3600" b="1" dirty="0">
                <a:solidFill>
                  <a:schemeClr val="tx2"/>
                </a:solidFill>
                <a:latin typeface="Times New Roman" panose="02020603050405020304" pitchFamily="18" charset="0"/>
                <a:cs typeface="Times New Roman" panose="02020603050405020304" pitchFamily="18" charset="0"/>
              </a:rPr>
              <a:t>La RSE est-elle une réponse ?</a:t>
            </a:r>
          </a:p>
        </p:txBody>
      </p:sp>
      <p:sp>
        <p:nvSpPr>
          <p:cNvPr id="3" name="Espace réservé du contenu 2">
            <a:extLst>
              <a:ext uri="{FF2B5EF4-FFF2-40B4-BE49-F238E27FC236}">
                <a16:creationId xmlns:a16="http://schemas.microsoft.com/office/drawing/2014/main" id="{2B182D27-A627-480C-B9A7-23E395883EA4}"/>
              </a:ext>
            </a:extLst>
          </p:cNvPr>
          <p:cNvSpPr>
            <a:spLocks noGrp="1"/>
          </p:cNvSpPr>
          <p:nvPr>
            <p:ph idx="1"/>
          </p:nvPr>
        </p:nvSpPr>
        <p:spPr>
          <a:xfrm>
            <a:off x="457200" y="1333500"/>
            <a:ext cx="8229600" cy="4792663"/>
          </a:xfrm>
        </p:spPr>
        <p:txBody>
          <a:bodyPr>
            <a:normAutofit fontScale="25000" lnSpcReduction="20000"/>
          </a:bodyPr>
          <a:lstStyle/>
          <a:p>
            <a:pPr eaLnBrk="1" hangingPunct="1">
              <a:spcBef>
                <a:spcPts val="1200"/>
              </a:spcBef>
              <a:buFont typeface="Wingdings" panose="05000000000000000000" pitchFamily="2" charset="2"/>
              <a:buChar char="§"/>
            </a:pPr>
            <a:r>
              <a:rPr lang="fr-CA" altLang="fr-FR" sz="9600" dirty="0">
                <a:latin typeface="Times New Roman" panose="02020603050405020304" pitchFamily="18" charset="0"/>
                <a:cs typeface="Times New Roman" panose="02020603050405020304" pitchFamily="18" charset="0"/>
              </a:rPr>
              <a:t>Face aux problèmes de légitimité, les entreprises mettent une emphase croissante sur les stratégies de RSE</a:t>
            </a:r>
          </a:p>
          <a:p>
            <a:pPr lvl="1">
              <a:spcBef>
                <a:spcPts val="1200"/>
              </a:spcBef>
              <a:buFont typeface="Wingdings" panose="05000000000000000000" pitchFamily="2" charset="2"/>
              <a:buChar char="§"/>
            </a:pPr>
            <a:r>
              <a:rPr lang="fr-CA" altLang="fr-FR" sz="9200" dirty="0">
                <a:latin typeface="Times New Roman" panose="02020603050405020304" pitchFamily="18" charset="0"/>
                <a:cs typeface="Times New Roman" panose="02020603050405020304" pitchFamily="18" charset="0"/>
              </a:rPr>
              <a:t>Tendance à combiner stratégies de RSE avec d’anciennes stratégies fiscales, d’emploi et de production (qui par le passé ont donné des résultats décevants pour la promotion du développement économique et social). </a:t>
            </a:r>
          </a:p>
          <a:p>
            <a:pPr lvl="1">
              <a:spcBef>
                <a:spcPts val="1200"/>
              </a:spcBef>
              <a:buFont typeface="Wingdings" panose="05000000000000000000" pitchFamily="2" charset="2"/>
              <a:buChar char="§"/>
            </a:pPr>
            <a:r>
              <a:rPr lang="fr-CA" altLang="fr-FR" sz="9200" dirty="0">
                <a:latin typeface="Times New Roman" panose="02020603050405020304" pitchFamily="18" charset="0"/>
                <a:cs typeface="Times New Roman" panose="02020603050405020304" pitchFamily="18" charset="0"/>
              </a:rPr>
              <a:t>Risque de perpétuer les mêmes enjeux à l</a:t>
            </a:r>
            <a:r>
              <a:rPr lang="fr-CA" altLang="en-US" sz="9200" dirty="0">
                <a:latin typeface="Times New Roman" panose="02020603050405020304" pitchFamily="18" charset="0"/>
                <a:cs typeface="Times New Roman" panose="02020603050405020304" pitchFamily="18" charset="0"/>
              </a:rPr>
              <a:t>’</a:t>
            </a:r>
            <a:r>
              <a:rPr lang="fr-CA" altLang="fr-FR" sz="9200" dirty="0">
                <a:latin typeface="Times New Roman" panose="02020603050405020304" pitchFamily="18" charset="0"/>
                <a:cs typeface="Times New Roman" panose="02020603050405020304" pitchFamily="18" charset="0"/>
              </a:rPr>
              <a:t>origine des problèmes de légitimité. </a:t>
            </a:r>
            <a:endParaRPr lang="fr-CA" altLang="fr-FR" sz="9600" dirty="0">
              <a:latin typeface="Times New Roman" panose="02020603050405020304" pitchFamily="18" charset="0"/>
              <a:cs typeface="Times New Roman" panose="02020603050405020304" pitchFamily="18" charset="0"/>
            </a:endParaRPr>
          </a:p>
          <a:p>
            <a:pPr lvl="1">
              <a:spcBef>
                <a:spcPts val="1200"/>
              </a:spcBef>
              <a:buFont typeface="Wingdings" panose="05000000000000000000" pitchFamily="2" charset="2"/>
              <a:buChar char="§"/>
            </a:pPr>
            <a:r>
              <a:rPr lang="fr-CA" altLang="fr-FR" sz="9200" dirty="0">
                <a:latin typeface="Times New Roman" panose="02020603050405020304" pitchFamily="18" charset="0"/>
                <a:cs typeface="Times New Roman" panose="02020603050405020304" pitchFamily="18" charset="0"/>
              </a:rPr>
              <a:t>Néglige de débattre de l</a:t>
            </a:r>
            <a:r>
              <a:rPr lang="fr-CA" altLang="en-US" sz="9200" dirty="0">
                <a:latin typeface="Times New Roman" panose="02020603050405020304" pitchFamily="18" charset="0"/>
                <a:cs typeface="Times New Roman" panose="02020603050405020304" pitchFamily="18" charset="0"/>
              </a:rPr>
              <a:t>’</a:t>
            </a:r>
            <a:r>
              <a:rPr lang="fr-CA" altLang="fr-FR" sz="9200" dirty="0">
                <a:latin typeface="Times New Roman" panose="02020603050405020304" pitchFamily="18" charset="0"/>
                <a:cs typeface="Times New Roman" panose="02020603050405020304" pitchFamily="18" charset="0"/>
              </a:rPr>
              <a:t>optimisation de l</a:t>
            </a:r>
            <a:r>
              <a:rPr lang="fr-CA" altLang="en-US" sz="9200" dirty="0">
                <a:latin typeface="Times New Roman" panose="02020603050405020304" pitchFamily="18" charset="0"/>
                <a:cs typeface="Times New Roman" panose="02020603050405020304" pitchFamily="18" charset="0"/>
              </a:rPr>
              <a:t>’</a:t>
            </a:r>
            <a:r>
              <a:rPr lang="fr-CA" altLang="fr-FR" sz="9200" dirty="0">
                <a:latin typeface="Times New Roman" panose="02020603050405020304" pitchFamily="18" charset="0"/>
                <a:cs typeface="Times New Roman" panose="02020603050405020304" pitchFamily="18" charset="0"/>
              </a:rPr>
              <a:t>ensemble des politiques et pratiques des compagnies ayant impact direct sur le plan économique, social, fiscal et environnemental.</a:t>
            </a:r>
            <a:endParaRPr lang="fr-CA" altLang="fr-FR" sz="9600" dirty="0">
              <a:latin typeface="Times New Roman" panose="02020603050405020304" pitchFamily="18" charset="0"/>
              <a:cs typeface="Times New Roman" panose="02020603050405020304" pitchFamily="18" charset="0"/>
            </a:endParaRPr>
          </a:p>
          <a:p>
            <a:pPr>
              <a:spcBef>
                <a:spcPts val="1200"/>
              </a:spcBef>
              <a:buFont typeface="Wingdings" panose="05000000000000000000" pitchFamily="2" charset="2"/>
              <a:buChar char="§"/>
            </a:pPr>
            <a:r>
              <a:rPr lang="fr-CA" altLang="fr-FR" sz="9600" dirty="0">
                <a:latin typeface="Times New Roman" panose="02020603050405020304" pitchFamily="18" charset="0"/>
                <a:cs typeface="Times New Roman" panose="02020603050405020304" pitchFamily="18" charset="0"/>
              </a:rPr>
              <a:t>La RSE et autres stratégies impulsées de l</a:t>
            </a:r>
            <a:r>
              <a:rPr lang="fr-CA" altLang="en-US" sz="9600" dirty="0">
                <a:latin typeface="Times New Roman" panose="02020603050405020304" pitchFamily="18" charset="0"/>
                <a:cs typeface="Times New Roman" panose="02020603050405020304" pitchFamily="18" charset="0"/>
              </a:rPr>
              <a:t>’</a:t>
            </a:r>
            <a:r>
              <a:rPr lang="fr-CA" altLang="fr-FR" sz="9600" dirty="0">
                <a:latin typeface="Times New Roman" panose="02020603050405020304" pitchFamily="18" charset="0"/>
                <a:cs typeface="Times New Roman" panose="02020603050405020304" pitchFamily="18" charset="0"/>
              </a:rPr>
              <a:t>extérieur créent des  risques réels concernant la durabilité des projets, l’équité dans la répartition des bénéfices et des conséquences sur les processus politiques et démocratiques locaux</a:t>
            </a:r>
            <a:r>
              <a:rPr lang="fr-CA" altLang="fr-FR" sz="80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
            </a:pPr>
            <a:endParaRPr lang="fr-CA" dirty="0"/>
          </a:p>
        </p:txBody>
      </p:sp>
      <p:sp>
        <p:nvSpPr>
          <p:cNvPr id="4" name="Espace réservé du numéro de diapositive 3">
            <a:extLst>
              <a:ext uri="{FF2B5EF4-FFF2-40B4-BE49-F238E27FC236}">
                <a16:creationId xmlns:a16="http://schemas.microsoft.com/office/drawing/2014/main" id="{DA39C2EC-9DC3-45A4-813C-A0D951E4DBBE}"/>
              </a:ext>
            </a:extLst>
          </p:cNvPr>
          <p:cNvSpPr>
            <a:spLocks noGrp="1"/>
          </p:cNvSpPr>
          <p:nvPr>
            <p:ph type="sldNum" sz="quarter" idx="12"/>
          </p:nvPr>
        </p:nvSpPr>
        <p:spPr/>
        <p:txBody>
          <a:bodyPr/>
          <a:lstStyle/>
          <a:p>
            <a:fld id="{5F08127D-118C-634C-9D3F-DB046202F4E2}" type="slidenum">
              <a:rPr lang="fr-FR" smtClean="0"/>
              <a:t>32</a:t>
            </a:fld>
            <a:endParaRPr lang="fr-FR"/>
          </a:p>
        </p:txBody>
      </p:sp>
    </p:spTree>
    <p:extLst>
      <p:ext uri="{BB962C8B-B14F-4D97-AF65-F5344CB8AC3E}">
        <p14:creationId xmlns:p14="http://schemas.microsoft.com/office/powerpoint/2010/main" val="8684177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6563E7-A716-4CCA-AE4C-B5337C26D3A9}"/>
              </a:ext>
            </a:extLst>
          </p:cNvPr>
          <p:cNvSpPr>
            <a:spLocks noGrp="1"/>
          </p:cNvSpPr>
          <p:nvPr>
            <p:ph type="title"/>
          </p:nvPr>
        </p:nvSpPr>
        <p:spPr>
          <a:xfrm>
            <a:off x="390526" y="381000"/>
            <a:ext cx="8648700" cy="1219200"/>
          </a:xfrm>
        </p:spPr>
        <p:txBody>
          <a:bodyPr>
            <a:normAutofit/>
          </a:bodyPr>
          <a:lstStyle/>
          <a:p>
            <a:r>
              <a:rPr lang="fr-CA" altLang="fr-FR" sz="3600" b="1" dirty="0">
                <a:solidFill>
                  <a:schemeClr val="tx2"/>
                </a:solidFill>
                <a:latin typeface="Times New Roman" panose="02020603050405020304" pitchFamily="18" charset="0"/>
                <a:cs typeface="Times New Roman" panose="02020603050405020304" pitchFamily="18" charset="0"/>
              </a:rPr>
              <a:t>Vers un renouvellement des approches</a:t>
            </a:r>
            <a:endParaRPr lang="fr-CA" sz="3600" b="1" dirty="0">
              <a:solidFill>
                <a:schemeClr val="tx2"/>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72471156-0268-48B4-A7BB-AB2B6F5DA640}"/>
              </a:ext>
            </a:extLst>
          </p:cNvPr>
          <p:cNvSpPr>
            <a:spLocks noGrp="1"/>
          </p:cNvSpPr>
          <p:nvPr>
            <p:ph idx="1"/>
          </p:nvPr>
        </p:nvSpPr>
        <p:spPr>
          <a:xfrm>
            <a:off x="457200" y="1600200"/>
            <a:ext cx="8229600" cy="5121275"/>
          </a:xfrm>
        </p:spPr>
        <p:txBody>
          <a:bodyPr>
            <a:normAutofit fontScale="25000" lnSpcReduction="20000"/>
          </a:bodyPr>
          <a:lstStyle/>
          <a:p>
            <a:pPr>
              <a:lnSpc>
                <a:spcPct val="120000"/>
              </a:lnSpc>
              <a:spcBef>
                <a:spcPts val="1200"/>
              </a:spcBef>
              <a:buFont typeface="Wingdings" panose="05000000000000000000" pitchFamily="2" charset="2"/>
              <a:buChar char="§"/>
            </a:pPr>
            <a:r>
              <a:rPr lang="fr-CA" sz="8000" dirty="0">
                <a:latin typeface="Times New Roman" panose="02020603050405020304" pitchFamily="18" charset="0"/>
                <a:cs typeface="Times New Roman" panose="02020603050405020304" pitchFamily="18" charset="0"/>
              </a:rPr>
              <a:t>À l’origine des problème de légitimité des compagnies on trouve souvent des problèmes structurels : faiblesse des capacités institutionnelles, orientations des cadres règlementaires, etc.</a:t>
            </a:r>
          </a:p>
          <a:p>
            <a:pPr>
              <a:lnSpc>
                <a:spcPct val="120000"/>
              </a:lnSpc>
              <a:spcBef>
                <a:spcPts val="1200"/>
              </a:spcBef>
              <a:buFont typeface="Wingdings" panose="05000000000000000000" pitchFamily="2" charset="2"/>
              <a:buChar char="§"/>
            </a:pPr>
            <a:r>
              <a:rPr lang="fr-CA" sz="8000" dirty="0">
                <a:latin typeface="Times New Roman" panose="02020603050405020304" pitchFamily="18" charset="0"/>
                <a:cs typeface="Times New Roman" panose="02020603050405020304" pitchFamily="18" charset="0"/>
              </a:rPr>
              <a:t>Ces problèmes recouvrent des asymétries dans les rapports de pouvoir reproduites par les cadres règlementaires. </a:t>
            </a:r>
          </a:p>
          <a:p>
            <a:pPr>
              <a:lnSpc>
                <a:spcPct val="120000"/>
              </a:lnSpc>
              <a:spcBef>
                <a:spcPts val="1200"/>
              </a:spcBef>
              <a:buFont typeface="Wingdings" panose="05000000000000000000" pitchFamily="2" charset="2"/>
              <a:buChar char="§"/>
              <a:defRPr/>
            </a:pPr>
            <a:r>
              <a:rPr lang="fr-CA" sz="8000" dirty="0">
                <a:latin typeface="Times New Roman" panose="02020603050405020304" pitchFamily="18" charset="0"/>
                <a:cs typeface="Times New Roman" panose="02020603050405020304" pitchFamily="18" charset="0"/>
              </a:rPr>
              <a:t>Le flou persiste dans la délimitation des responsabilités publiques et privées</a:t>
            </a:r>
            <a:endParaRPr lang="fr-CA" altLang="fr-FR" sz="8000" dirty="0">
              <a:latin typeface="Times New Roman" panose="02020603050405020304" pitchFamily="18" charset="0"/>
              <a:cs typeface="Times New Roman" panose="02020603050405020304" pitchFamily="18" charset="0"/>
            </a:endParaRPr>
          </a:p>
          <a:p>
            <a:pPr>
              <a:lnSpc>
                <a:spcPct val="120000"/>
              </a:lnSpc>
              <a:spcBef>
                <a:spcPts val="1200"/>
              </a:spcBef>
              <a:buFont typeface="Wingdings" panose="05000000000000000000" pitchFamily="2" charset="2"/>
              <a:buChar char="§"/>
              <a:defRPr/>
            </a:pPr>
            <a:r>
              <a:rPr lang="fr-CA" altLang="fr-FR" sz="8000" dirty="0">
                <a:latin typeface="Times New Roman" panose="02020603050405020304" pitchFamily="18" charset="0"/>
                <a:cs typeface="Times New Roman" panose="02020603050405020304" pitchFamily="18" charset="0"/>
              </a:rPr>
              <a:t>Importance centrale de la clarification des rôles et responsabilités des acteurs publics et privés :</a:t>
            </a:r>
          </a:p>
          <a:p>
            <a:pPr marL="800100" lvl="2" indent="0">
              <a:lnSpc>
                <a:spcPct val="120000"/>
              </a:lnSpc>
              <a:spcBef>
                <a:spcPts val="1200"/>
              </a:spcBef>
              <a:buNone/>
              <a:defRPr/>
            </a:pPr>
            <a:r>
              <a:rPr lang="fr-CA" altLang="fr-FR" sz="7200" dirty="0">
                <a:latin typeface="Times New Roman" panose="02020603050405020304" pitchFamily="18" charset="0"/>
                <a:cs typeface="Times New Roman" panose="02020603050405020304" pitchFamily="18" charset="0"/>
              </a:rPr>
              <a:t>«  …..les initiatives de responsabilité sociale des entreprises ne devraient pas être 	considérées comme se </a:t>
            </a:r>
            <a:r>
              <a:rPr lang="fr-CA" altLang="fr-FR" sz="7200" b="1" dirty="0">
                <a:latin typeface="Times New Roman" panose="02020603050405020304" pitchFamily="18" charset="0"/>
                <a:cs typeface="Times New Roman" panose="02020603050405020304" pitchFamily="18" charset="0"/>
              </a:rPr>
              <a:t>substituant à la responsabilité de l</a:t>
            </a:r>
            <a:r>
              <a:rPr lang="fr-CA" altLang="en-US" sz="7200" b="1" dirty="0">
                <a:latin typeface="Times New Roman" panose="02020603050405020304" pitchFamily="18" charset="0"/>
                <a:cs typeface="Times New Roman" panose="02020603050405020304" pitchFamily="18" charset="0"/>
              </a:rPr>
              <a:t>’</a:t>
            </a:r>
            <a:r>
              <a:rPr lang="fr-CA" altLang="fr-FR" sz="7200" b="1" dirty="0">
                <a:latin typeface="Times New Roman" panose="02020603050405020304" pitchFamily="18" charset="0"/>
                <a:cs typeface="Times New Roman" panose="02020603050405020304" pitchFamily="18" charset="0"/>
              </a:rPr>
              <a:t>État </a:t>
            </a:r>
            <a:r>
              <a:rPr lang="fr-CA" altLang="fr-FR" sz="7200" dirty="0">
                <a:latin typeface="Times New Roman" panose="02020603050405020304" pitchFamily="18" charset="0"/>
                <a:cs typeface="Times New Roman" panose="02020603050405020304" pitchFamily="18" charset="0"/>
              </a:rPr>
              <a:t>envers ses 	citoyens …..En effet, les initiatives de responsabilité sociale des entreprises 	devraient </a:t>
            </a:r>
            <a:r>
              <a:rPr lang="fr-CA" altLang="fr-FR" sz="7200" b="1" dirty="0">
                <a:latin typeface="Times New Roman" panose="02020603050405020304" pitchFamily="18" charset="0"/>
                <a:cs typeface="Times New Roman" panose="02020603050405020304" pitchFamily="18" charset="0"/>
              </a:rPr>
              <a:t>compléter les efforts de l</a:t>
            </a:r>
            <a:r>
              <a:rPr lang="fr-CA" altLang="en-US" sz="7200" b="1" dirty="0">
                <a:latin typeface="Times New Roman" panose="02020603050405020304" pitchFamily="18" charset="0"/>
                <a:cs typeface="Times New Roman" panose="02020603050405020304" pitchFamily="18" charset="0"/>
              </a:rPr>
              <a:t>’</a:t>
            </a:r>
            <a:r>
              <a:rPr lang="fr-CA" altLang="fr-FR" sz="7200" b="1" dirty="0">
                <a:latin typeface="Times New Roman" panose="02020603050405020304" pitchFamily="18" charset="0"/>
                <a:cs typeface="Times New Roman" panose="02020603050405020304" pitchFamily="18" charset="0"/>
              </a:rPr>
              <a:t>État </a:t>
            </a:r>
            <a:r>
              <a:rPr lang="fr-CA" altLang="fr-FR" sz="7200" dirty="0">
                <a:latin typeface="Times New Roman" panose="02020603050405020304" pitchFamily="18" charset="0"/>
                <a:cs typeface="Times New Roman" panose="02020603050405020304" pitchFamily="18" charset="0"/>
              </a:rPr>
              <a:t>par le biais des institutions de 	l</a:t>
            </a:r>
            <a:r>
              <a:rPr lang="fr-CA" altLang="en-US" sz="7200" dirty="0">
                <a:latin typeface="Times New Roman" panose="02020603050405020304" pitchFamily="18" charset="0"/>
                <a:cs typeface="Times New Roman" panose="02020603050405020304" pitchFamily="18" charset="0"/>
              </a:rPr>
              <a:t>’</a:t>
            </a:r>
            <a:r>
              <a:rPr lang="fr-CA" altLang="fr-FR" sz="7200" dirty="0">
                <a:latin typeface="Times New Roman" panose="02020603050405020304" pitchFamily="18" charset="0"/>
                <a:cs typeface="Times New Roman" panose="02020603050405020304" pitchFamily="18" charset="0"/>
              </a:rPr>
              <a:t>administration locale et des autorités locales.. »</a:t>
            </a:r>
          </a:p>
          <a:p>
            <a:pPr marL="800100" lvl="2" indent="0">
              <a:lnSpc>
                <a:spcPct val="120000"/>
              </a:lnSpc>
              <a:spcBef>
                <a:spcPts val="1200"/>
              </a:spcBef>
              <a:buNone/>
              <a:defRPr/>
            </a:pPr>
            <a:r>
              <a:rPr lang="fr-CA" altLang="fr-FR" sz="7200" i="1" dirty="0">
                <a:latin typeface="Times New Roman" panose="02020603050405020304" pitchFamily="18" charset="0"/>
                <a:cs typeface="Times New Roman" panose="02020603050405020304" pitchFamily="18" charset="0"/>
              </a:rPr>
              <a:t>Commission Économique pour l’Afrique des Nations Unies 2011, p. 99.</a:t>
            </a:r>
          </a:p>
          <a:p>
            <a:pPr>
              <a:lnSpc>
                <a:spcPct val="120000"/>
              </a:lnSpc>
              <a:spcBef>
                <a:spcPts val="1200"/>
              </a:spcBef>
              <a:buFont typeface="Wingdings" panose="05000000000000000000" pitchFamily="2" charset="2"/>
              <a:buChar char="§"/>
            </a:pPr>
            <a:endParaRPr lang="fr-CA" dirty="0"/>
          </a:p>
        </p:txBody>
      </p:sp>
      <p:sp>
        <p:nvSpPr>
          <p:cNvPr id="4" name="Espace réservé du numéro de diapositive 3">
            <a:extLst>
              <a:ext uri="{FF2B5EF4-FFF2-40B4-BE49-F238E27FC236}">
                <a16:creationId xmlns:a16="http://schemas.microsoft.com/office/drawing/2014/main" id="{A21767DF-7FDB-4ACE-814E-D764C54F2435}"/>
              </a:ext>
            </a:extLst>
          </p:cNvPr>
          <p:cNvSpPr>
            <a:spLocks noGrp="1"/>
          </p:cNvSpPr>
          <p:nvPr>
            <p:ph type="sldNum" sz="quarter" idx="12"/>
          </p:nvPr>
        </p:nvSpPr>
        <p:spPr/>
        <p:txBody>
          <a:bodyPr/>
          <a:lstStyle/>
          <a:p>
            <a:fld id="{5F08127D-118C-634C-9D3F-DB046202F4E2}" type="slidenum">
              <a:rPr lang="fr-FR" smtClean="0"/>
              <a:t>33</a:t>
            </a:fld>
            <a:endParaRPr lang="fr-FR"/>
          </a:p>
        </p:txBody>
      </p:sp>
    </p:spTree>
    <p:extLst>
      <p:ext uri="{BB962C8B-B14F-4D97-AF65-F5344CB8AC3E}">
        <p14:creationId xmlns:p14="http://schemas.microsoft.com/office/powerpoint/2010/main" val="25572755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833879-85A7-48E6-BA1B-AD02AA124CBC}"/>
              </a:ext>
            </a:extLst>
          </p:cNvPr>
          <p:cNvSpPr>
            <a:spLocks noGrp="1"/>
          </p:cNvSpPr>
          <p:nvPr>
            <p:ph type="title"/>
          </p:nvPr>
        </p:nvSpPr>
        <p:spPr>
          <a:xfrm>
            <a:off x="457200" y="428623"/>
            <a:ext cx="8229600" cy="1933577"/>
          </a:xfrm>
        </p:spPr>
        <p:txBody>
          <a:bodyPr>
            <a:noAutofit/>
          </a:bodyPr>
          <a:lstStyle/>
          <a:p>
            <a:br>
              <a:rPr lang="fr-CA" altLang="fr-FR" sz="3200" b="1" dirty="0">
                <a:ea typeface="ＭＳ Ｐゴシック" panose="020B0600070205080204" pitchFamily="34" charset="-128"/>
              </a:rPr>
            </a:br>
            <a:br>
              <a:rPr lang="fr-CA" altLang="fr-FR" sz="3200" b="1" dirty="0">
                <a:solidFill>
                  <a:schemeClr val="tx2"/>
                </a:solidFill>
                <a:latin typeface="Times New Roman" panose="02020603050405020304" pitchFamily="18" charset="0"/>
                <a:ea typeface="ＭＳ Ｐゴシック" panose="020B0600070205080204" pitchFamily="34" charset="-128"/>
                <a:cs typeface="Times New Roman" panose="02020603050405020304" pitchFamily="18" charset="0"/>
              </a:rPr>
            </a:br>
            <a:r>
              <a:rPr lang="fr-CA" altLang="fr-FR" sz="3200" b="1" dirty="0">
                <a:solidFill>
                  <a:schemeClr val="tx2"/>
                </a:solidFill>
                <a:latin typeface="Times New Roman" panose="02020603050405020304" pitchFamily="18" charset="0"/>
                <a:ea typeface="ＭＳ Ｐゴシック" panose="020B0600070205080204" pitchFamily="34" charset="-128"/>
                <a:cs typeface="Times New Roman" panose="02020603050405020304" pitchFamily="18" charset="0"/>
              </a:rPr>
              <a:t>Ce q</a:t>
            </a:r>
            <a:r>
              <a:rPr lang="fr-CA" altLang="fr-FR" sz="3200" b="1" dirty="0">
                <a:solidFill>
                  <a:schemeClr val="tx2"/>
                </a:solidFill>
                <a:latin typeface="Times New Roman" panose="02020603050405020304" pitchFamily="18" charset="0"/>
                <a:cs typeface="Times New Roman" panose="02020603050405020304" pitchFamily="18" charset="0"/>
              </a:rPr>
              <a:t>ue devrait être la RSE : </a:t>
            </a:r>
            <a:br>
              <a:rPr lang="fr-CA" altLang="fr-FR" sz="3200" b="1" dirty="0">
                <a:solidFill>
                  <a:schemeClr val="tx2"/>
                </a:solidFill>
                <a:latin typeface="Times New Roman" panose="02020603050405020304" pitchFamily="18" charset="0"/>
                <a:cs typeface="Times New Roman" panose="02020603050405020304" pitchFamily="18" charset="0"/>
              </a:rPr>
            </a:br>
            <a:r>
              <a:rPr lang="fr-CA" altLang="fr-FR" sz="3200" b="1" dirty="0">
                <a:solidFill>
                  <a:schemeClr val="tx2"/>
                </a:solidFill>
                <a:latin typeface="Times New Roman" panose="02020603050405020304" pitchFamily="18" charset="0"/>
                <a:cs typeface="Times New Roman" panose="02020603050405020304" pitchFamily="18" charset="0"/>
              </a:rPr>
              <a:t>Une stratégie d’affaires et non de développement social</a:t>
            </a:r>
            <a:br>
              <a:rPr lang="fr-CA" altLang="fr-FR" sz="3200" b="1" dirty="0">
                <a:solidFill>
                  <a:schemeClr val="tx2"/>
                </a:solidFill>
                <a:latin typeface="Times New Roman" panose="02020603050405020304" pitchFamily="18" charset="0"/>
                <a:cs typeface="Times New Roman" panose="02020603050405020304" pitchFamily="18" charset="0"/>
              </a:rPr>
            </a:br>
            <a:br>
              <a:rPr lang="fr-CA" altLang="fr-FR" sz="3200" b="1" dirty="0">
                <a:ea typeface="ＭＳ Ｐゴシック" panose="020B0600070205080204" pitchFamily="34" charset="-128"/>
              </a:rPr>
            </a:br>
            <a:endParaRPr lang="fr-CA" sz="3200" dirty="0"/>
          </a:p>
        </p:txBody>
      </p:sp>
      <p:sp>
        <p:nvSpPr>
          <p:cNvPr id="3" name="Espace réservé du contenu 2">
            <a:extLst>
              <a:ext uri="{FF2B5EF4-FFF2-40B4-BE49-F238E27FC236}">
                <a16:creationId xmlns:a16="http://schemas.microsoft.com/office/drawing/2014/main" id="{EFC10970-A620-4444-BD24-799201A80285}"/>
              </a:ext>
            </a:extLst>
          </p:cNvPr>
          <p:cNvSpPr>
            <a:spLocks noGrp="1"/>
          </p:cNvSpPr>
          <p:nvPr>
            <p:ph idx="1"/>
          </p:nvPr>
        </p:nvSpPr>
        <p:spPr>
          <a:xfrm>
            <a:off x="457200" y="2533650"/>
            <a:ext cx="8229600" cy="3449638"/>
          </a:xfrm>
        </p:spPr>
        <p:txBody>
          <a:bodyPr>
            <a:normAutofit lnSpcReduction="10000"/>
          </a:bodyPr>
          <a:lstStyle/>
          <a:p>
            <a:pPr marL="0" indent="0">
              <a:spcBef>
                <a:spcPts val="1200"/>
              </a:spcBef>
              <a:buFontTx/>
              <a:buNone/>
            </a:pPr>
            <a:r>
              <a:rPr lang="fr-CA" altLang="fr-FR" sz="2800" b="1" dirty="0">
                <a:latin typeface="Times New Roman" panose="02020603050405020304" pitchFamily="18" charset="0"/>
                <a:cs typeface="Times New Roman" panose="02020603050405020304" pitchFamily="18" charset="0"/>
              </a:rPr>
              <a:t>Les responsabilités des compagnies :</a:t>
            </a:r>
          </a:p>
          <a:p>
            <a:pPr marL="514350" indent="-514350">
              <a:spcBef>
                <a:spcPts val="1200"/>
              </a:spcBef>
              <a:buFont typeface="+mj-lt"/>
              <a:buAutoNum type="arabicPeriod"/>
            </a:pPr>
            <a:r>
              <a:rPr lang="fr-CA" altLang="fr-FR" sz="2400" dirty="0">
                <a:latin typeface="Times New Roman" panose="02020603050405020304" pitchFamily="18" charset="0"/>
                <a:cs typeface="Times New Roman" panose="02020603050405020304" pitchFamily="18" charset="0"/>
              </a:rPr>
              <a:t>signer des ententes transparentes qui soient rendues publiques (la Guinée) </a:t>
            </a:r>
          </a:p>
          <a:p>
            <a:pPr marL="514350" indent="-514350">
              <a:spcBef>
                <a:spcPts val="1200"/>
              </a:spcBef>
              <a:buFont typeface="+mj-lt"/>
              <a:buAutoNum type="arabicPeriod"/>
            </a:pPr>
            <a:r>
              <a:rPr lang="fr-CA" altLang="fr-FR" sz="2400" dirty="0">
                <a:latin typeface="Times New Roman" panose="02020603050405020304" pitchFamily="18" charset="0"/>
                <a:cs typeface="Times New Roman" panose="02020603050405020304" pitchFamily="18" charset="0"/>
              </a:rPr>
              <a:t>payer les taxes et les redevances de manière aussi transparente </a:t>
            </a:r>
          </a:p>
          <a:p>
            <a:pPr marL="514350" indent="-514350">
              <a:spcBef>
                <a:spcPts val="1200"/>
              </a:spcBef>
              <a:buFont typeface="+mj-lt"/>
              <a:buAutoNum type="arabicPeriod"/>
            </a:pPr>
            <a:r>
              <a:rPr lang="fr-CA" altLang="fr-FR" sz="2400" dirty="0">
                <a:latin typeface="Times New Roman" panose="02020603050405020304" pitchFamily="18" charset="0"/>
                <a:cs typeface="Times New Roman" panose="02020603050405020304" pitchFamily="18" charset="0"/>
              </a:rPr>
              <a:t>respecter les lois du pays où elles interviennent</a:t>
            </a:r>
          </a:p>
          <a:p>
            <a:pPr marL="514350" indent="-514350">
              <a:spcBef>
                <a:spcPts val="1200"/>
              </a:spcBef>
              <a:buFont typeface="+mj-lt"/>
              <a:buAutoNum type="arabicPeriod"/>
            </a:pPr>
            <a:r>
              <a:rPr lang="fr-CA" altLang="fr-FR" sz="2400" dirty="0">
                <a:latin typeface="Times New Roman" panose="02020603050405020304" pitchFamily="18" charset="0"/>
                <a:cs typeface="Times New Roman" panose="02020603050405020304" pitchFamily="18" charset="0"/>
              </a:rPr>
              <a:t>respecter les obligations internationales de leur pays d</a:t>
            </a:r>
            <a:r>
              <a:rPr lang="fr-CA" altLang="en-US" sz="2400" dirty="0">
                <a:latin typeface="Times New Roman" panose="02020603050405020304" pitchFamily="18" charset="0"/>
                <a:cs typeface="Times New Roman" panose="02020603050405020304" pitchFamily="18" charset="0"/>
              </a:rPr>
              <a:t>’</a:t>
            </a:r>
            <a:r>
              <a:rPr lang="fr-CA" altLang="fr-FR" sz="2400" dirty="0">
                <a:latin typeface="Times New Roman" panose="02020603050405020304" pitchFamily="18" charset="0"/>
                <a:cs typeface="Times New Roman" panose="02020603050405020304" pitchFamily="18" charset="0"/>
              </a:rPr>
              <a:t>origine.</a:t>
            </a:r>
          </a:p>
          <a:p>
            <a:pPr>
              <a:spcBef>
                <a:spcPts val="1200"/>
              </a:spcBef>
            </a:pPr>
            <a:endParaRPr lang="fr-CA" sz="2400" dirty="0"/>
          </a:p>
        </p:txBody>
      </p:sp>
      <p:sp>
        <p:nvSpPr>
          <p:cNvPr id="4" name="Espace réservé du numéro de diapositive 3">
            <a:extLst>
              <a:ext uri="{FF2B5EF4-FFF2-40B4-BE49-F238E27FC236}">
                <a16:creationId xmlns:a16="http://schemas.microsoft.com/office/drawing/2014/main" id="{A0E64F4B-9E81-430E-BE4F-60BB87EBB580}"/>
              </a:ext>
            </a:extLst>
          </p:cNvPr>
          <p:cNvSpPr>
            <a:spLocks noGrp="1"/>
          </p:cNvSpPr>
          <p:nvPr>
            <p:ph type="sldNum" sz="quarter" idx="12"/>
          </p:nvPr>
        </p:nvSpPr>
        <p:spPr/>
        <p:txBody>
          <a:bodyPr/>
          <a:lstStyle/>
          <a:p>
            <a:fld id="{5F08127D-118C-634C-9D3F-DB046202F4E2}" type="slidenum">
              <a:rPr lang="fr-FR" smtClean="0"/>
              <a:t>34</a:t>
            </a:fld>
            <a:endParaRPr lang="fr-FR"/>
          </a:p>
        </p:txBody>
      </p:sp>
    </p:spTree>
    <p:extLst>
      <p:ext uri="{BB962C8B-B14F-4D97-AF65-F5344CB8AC3E}">
        <p14:creationId xmlns:p14="http://schemas.microsoft.com/office/powerpoint/2010/main" val="32331094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re 1"/>
          <p:cNvSpPr>
            <a:spLocks noGrp="1"/>
          </p:cNvSpPr>
          <p:nvPr>
            <p:ph type="title" idx="4294967295"/>
          </p:nvPr>
        </p:nvSpPr>
        <p:spPr>
          <a:xfrm>
            <a:off x="457200" y="359596"/>
            <a:ext cx="8229600" cy="783404"/>
          </a:xfrm>
        </p:spPr>
        <p:txBody>
          <a:bodyPr>
            <a:noAutofit/>
          </a:bodyPr>
          <a:lstStyle/>
          <a:p>
            <a:br>
              <a:rPr lang="fr-CA" altLang="fr-FR" sz="3200" b="1" dirty="0">
                <a:solidFill>
                  <a:schemeClr val="tx2"/>
                </a:solidFill>
              </a:rPr>
            </a:br>
            <a:r>
              <a:rPr lang="fr-CA" altLang="fr-FR" sz="3200" b="1" dirty="0">
                <a:solidFill>
                  <a:schemeClr val="tx2"/>
                </a:solidFill>
              </a:rPr>
              <a:t>Responsabilités du gouvernement canadien </a:t>
            </a:r>
            <a:br>
              <a:rPr lang="en-US" sz="2800" dirty="0">
                <a:latin typeface="Arial" charset="0"/>
              </a:rPr>
            </a:br>
            <a:endParaRPr lang="fr-CA" sz="2800" dirty="0">
              <a:latin typeface="Arial" charset="0"/>
            </a:endParaRPr>
          </a:p>
        </p:txBody>
      </p:sp>
      <p:sp>
        <p:nvSpPr>
          <p:cNvPr id="32770" name="Espace réservé du contenu 2"/>
          <p:cNvSpPr>
            <a:spLocks noGrp="1"/>
          </p:cNvSpPr>
          <p:nvPr>
            <p:ph idx="4294967295"/>
          </p:nvPr>
        </p:nvSpPr>
        <p:spPr>
          <a:xfrm>
            <a:off x="457200" y="1142999"/>
            <a:ext cx="8229600" cy="5578475"/>
          </a:xfrm>
        </p:spPr>
        <p:txBody>
          <a:bodyPr>
            <a:normAutofit fontScale="55000" lnSpcReduction="20000"/>
          </a:bodyPr>
          <a:lstStyle/>
          <a:p>
            <a:pPr>
              <a:lnSpc>
                <a:spcPct val="110000"/>
              </a:lnSpc>
              <a:spcBef>
                <a:spcPts val="1200"/>
              </a:spcBef>
              <a:buFontTx/>
              <a:buAutoNum type="arabicPeriod"/>
            </a:pPr>
            <a:r>
              <a:rPr lang="fr-FR" altLang="fr-FR" sz="3300" b="1" dirty="0">
                <a:latin typeface="Times New Roman" panose="02020603050405020304" pitchFamily="18" charset="0"/>
                <a:cs typeface="Times New Roman" panose="02020603050405020304" pitchFamily="18" charset="0"/>
              </a:rPr>
              <a:t>Cohérence de la politique étrangère canadienne</a:t>
            </a:r>
            <a:endParaRPr lang="fr-FR" altLang="fr-FR" sz="3300" dirty="0">
              <a:latin typeface="Times New Roman" panose="02020603050405020304" pitchFamily="18" charset="0"/>
              <a:cs typeface="Times New Roman" panose="02020603050405020304" pitchFamily="18" charset="0"/>
            </a:endParaRPr>
          </a:p>
          <a:p>
            <a:pPr lvl="1">
              <a:lnSpc>
                <a:spcPct val="110000"/>
              </a:lnSpc>
              <a:spcBef>
                <a:spcPts val="1200"/>
              </a:spcBef>
              <a:buFont typeface="Wingdings" panose="05000000000000000000" pitchFamily="2" charset="2"/>
              <a:buChar char="§"/>
            </a:pPr>
            <a:r>
              <a:rPr lang="fr-FR" altLang="fr-FR" sz="3300" dirty="0">
                <a:latin typeface="Times New Roman" panose="02020603050405020304" pitchFamily="18" charset="0"/>
                <a:cs typeface="Times New Roman" panose="02020603050405020304" pitchFamily="18" charset="0"/>
              </a:rPr>
              <a:t>délimitation de plus en plus floue entre la politique commerciale, l’aide au     développement, et la promotion des investissements canadiens;</a:t>
            </a:r>
          </a:p>
          <a:p>
            <a:pPr lvl="1">
              <a:lnSpc>
                <a:spcPct val="110000"/>
              </a:lnSpc>
              <a:spcBef>
                <a:spcPts val="1200"/>
              </a:spcBef>
              <a:buFont typeface="Wingdings" panose="05000000000000000000" pitchFamily="2" charset="2"/>
              <a:buChar char="§"/>
            </a:pPr>
            <a:r>
              <a:rPr lang="fr-FR" altLang="fr-FR" sz="3300" dirty="0">
                <a:latin typeface="Times New Roman" panose="02020603050405020304" pitchFamily="18" charset="0"/>
                <a:cs typeface="Times New Roman" panose="02020603050405020304" pitchFamily="18" charset="0"/>
              </a:rPr>
              <a:t>difficulté croissante de savoir comment l’aide est utilisée;</a:t>
            </a:r>
            <a:r>
              <a:rPr lang="fr-FR" altLang="fr-FR" sz="3600" dirty="0">
                <a:latin typeface="Times New Roman" panose="02020603050405020304" pitchFamily="18" charset="0"/>
                <a:cs typeface="Times New Roman" panose="02020603050405020304" pitchFamily="18" charset="0"/>
              </a:rPr>
              <a:t> </a:t>
            </a:r>
            <a:r>
              <a:rPr lang="fr-FR" altLang="fr-FR" sz="3300" dirty="0">
                <a:latin typeface="Times New Roman" panose="02020603050405020304" pitchFamily="18" charset="0"/>
                <a:cs typeface="Times New Roman" panose="02020603050405020304" pitchFamily="18" charset="0"/>
              </a:rPr>
              <a:t>enjeux de la démocratisation de l’aide et de l’imputabilité du gouvernement. </a:t>
            </a:r>
          </a:p>
          <a:p>
            <a:pPr marL="514350" indent="-514350">
              <a:lnSpc>
                <a:spcPct val="110000"/>
              </a:lnSpc>
              <a:spcBef>
                <a:spcPts val="1200"/>
              </a:spcBef>
              <a:buAutoNum type="arabicPeriod" startAt="2"/>
            </a:pPr>
            <a:r>
              <a:rPr lang="fr-FR" altLang="fr-FR" sz="3300" b="1" dirty="0">
                <a:latin typeface="Times New Roman" panose="02020603050405020304" pitchFamily="18" charset="0"/>
                <a:cs typeface="Times New Roman" panose="02020603050405020304" pitchFamily="18" charset="0"/>
              </a:rPr>
              <a:t>Compatibilité entre les évolutions de la politique étrangère du Canada et ses engagements internationaux à promouvoir le développement économique et social à plus long terme</a:t>
            </a:r>
            <a:r>
              <a:rPr lang="fr-FR" altLang="fr-FR" sz="3300" dirty="0">
                <a:highlight>
                  <a:srgbClr val="FFFF00"/>
                </a:highlight>
                <a:latin typeface="Times New Roman" panose="02020603050405020304" pitchFamily="18" charset="0"/>
                <a:cs typeface="Times New Roman" panose="02020603050405020304" pitchFamily="18" charset="0"/>
              </a:rPr>
              <a:t>	</a:t>
            </a:r>
          </a:p>
          <a:p>
            <a:pPr lvl="1">
              <a:lnSpc>
                <a:spcPct val="110000"/>
              </a:lnSpc>
              <a:spcBef>
                <a:spcPts val="1200"/>
              </a:spcBef>
              <a:buFont typeface="Wingdings" panose="05000000000000000000" pitchFamily="2" charset="2"/>
              <a:buChar char="§"/>
            </a:pPr>
            <a:r>
              <a:rPr lang="fr-FR" altLang="fr-FR" sz="3300" dirty="0">
                <a:latin typeface="Times New Roman" panose="02020603050405020304" pitchFamily="18" charset="0"/>
                <a:cs typeface="Times New Roman" panose="02020603050405020304" pitchFamily="18" charset="0"/>
              </a:rPr>
              <a:t>Emphase sur l’extraction pour l’exportation à court terme par opposition à une perspective de développement à plus long terme impliquant le renforcement des politiques publiques des pays concernés pour atteindre des objectifs de transformation locale, diversification, liens inter-secteurs, industrialisation. </a:t>
            </a:r>
          </a:p>
          <a:p>
            <a:pPr marL="514350" indent="-514350">
              <a:lnSpc>
                <a:spcPct val="110000"/>
              </a:lnSpc>
              <a:spcBef>
                <a:spcPts val="1200"/>
              </a:spcBef>
              <a:buAutoNum type="arabicPeriod" startAt="3"/>
            </a:pPr>
            <a:r>
              <a:rPr lang="fr-FR" altLang="fr-FR" sz="3300" b="1" dirty="0">
                <a:latin typeface="Times New Roman" panose="02020603050405020304" pitchFamily="18" charset="0"/>
                <a:cs typeface="Times New Roman" panose="02020603050405020304" pitchFamily="18" charset="0"/>
              </a:rPr>
              <a:t>Tenir les compagnies extractives imputables des impacts de leurs projets</a:t>
            </a:r>
            <a:r>
              <a:rPr lang="fr-FR" altLang="fr-FR" sz="3300" dirty="0">
                <a:latin typeface="Times New Roman" panose="02020603050405020304" pitchFamily="18" charset="0"/>
                <a:cs typeface="Times New Roman" panose="02020603050405020304" pitchFamily="18" charset="0"/>
              </a:rPr>
              <a:t>. </a:t>
            </a:r>
          </a:p>
          <a:p>
            <a:pPr lvl="1">
              <a:lnSpc>
                <a:spcPct val="110000"/>
              </a:lnSpc>
              <a:spcBef>
                <a:spcPts val="1200"/>
              </a:spcBef>
              <a:buFont typeface="Wingdings" panose="05000000000000000000" pitchFamily="2" charset="2"/>
              <a:buChar char="§"/>
            </a:pPr>
            <a:r>
              <a:rPr lang="fr-FR" altLang="fr-FR" sz="3300" dirty="0">
                <a:latin typeface="Times New Roman" panose="02020603050405020304" pitchFamily="18" charset="0"/>
                <a:cs typeface="Times New Roman" panose="02020603050405020304" pitchFamily="18" charset="0"/>
              </a:rPr>
              <a:t>En l’absence de mécanismes contraignants du bureau de l’Ombudsman ou d’autres mécanismes encadrés par la législation canadienne, en cas de violations, 	les seuls recours sont devant les tribunaux canadiens ou les instances internationales, processus longs et coûteux avec des résultats incertains. </a:t>
            </a: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35</a:t>
            </a:fld>
            <a:endParaRPr lang="fr-FR" dirty="0"/>
          </a:p>
        </p:txBody>
      </p:sp>
    </p:spTree>
    <p:extLst>
      <p:ext uri="{BB962C8B-B14F-4D97-AF65-F5344CB8AC3E}">
        <p14:creationId xmlns:p14="http://schemas.microsoft.com/office/powerpoint/2010/main" val="36281487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C57DC0-85FC-4978-B90A-67FA969BC632}"/>
              </a:ext>
            </a:extLst>
          </p:cNvPr>
          <p:cNvSpPr>
            <a:spLocks noGrp="1"/>
          </p:cNvSpPr>
          <p:nvPr>
            <p:ph type="title"/>
          </p:nvPr>
        </p:nvSpPr>
        <p:spPr>
          <a:xfrm>
            <a:off x="457200" y="274638"/>
            <a:ext cx="8229600" cy="773112"/>
          </a:xfrm>
        </p:spPr>
        <p:txBody>
          <a:bodyPr>
            <a:normAutofit/>
          </a:bodyPr>
          <a:lstStyle/>
          <a:p>
            <a:r>
              <a:rPr lang="fr-CA" sz="3600" b="1" dirty="0">
                <a:solidFill>
                  <a:schemeClr val="tx2"/>
                </a:solidFill>
                <a:latin typeface="Times New Roman" panose="02020603050405020304" pitchFamily="18" charset="0"/>
                <a:cs typeface="Times New Roman" panose="02020603050405020304" pitchFamily="18" charset="0"/>
              </a:rPr>
              <a:t>Les défis qui demeurent</a:t>
            </a:r>
          </a:p>
        </p:txBody>
      </p:sp>
      <p:sp>
        <p:nvSpPr>
          <p:cNvPr id="3" name="Espace réservé du contenu 2">
            <a:extLst>
              <a:ext uri="{FF2B5EF4-FFF2-40B4-BE49-F238E27FC236}">
                <a16:creationId xmlns:a16="http://schemas.microsoft.com/office/drawing/2014/main" id="{52A8BD5B-EB65-4E42-A860-4E10CCFCC9D5}"/>
              </a:ext>
            </a:extLst>
          </p:cNvPr>
          <p:cNvSpPr>
            <a:spLocks noGrp="1"/>
          </p:cNvSpPr>
          <p:nvPr>
            <p:ph idx="1"/>
          </p:nvPr>
        </p:nvSpPr>
        <p:spPr>
          <a:xfrm>
            <a:off x="457200" y="1047749"/>
            <a:ext cx="8229600" cy="5810251"/>
          </a:xfrm>
        </p:spPr>
        <p:txBody>
          <a:bodyPr>
            <a:normAutofit fontScale="92500" lnSpcReduction="20000"/>
          </a:bodyPr>
          <a:lstStyle/>
          <a:p>
            <a:pPr marL="457200" indent="-457200">
              <a:lnSpc>
                <a:spcPct val="110000"/>
              </a:lnSpc>
              <a:spcBef>
                <a:spcPts val="1200"/>
              </a:spcBef>
              <a:buFont typeface="+mj-lt"/>
              <a:buAutoNum type="arabicPeriod"/>
              <a:defRPr/>
            </a:pPr>
            <a:r>
              <a:rPr lang="fr-CA" sz="1900" dirty="0">
                <a:latin typeface="Times New Roman" panose="02020603050405020304" pitchFamily="18" charset="0"/>
                <a:cs typeface="Times New Roman" panose="02020603050405020304" pitchFamily="18" charset="0"/>
              </a:rPr>
              <a:t>Le principal défi est l’ouverture d’espaces politiques grâce à l’implication des acteurs auparavant exclus - communautés locales et pouvoirs publics - dans des conditions qui permettent un début de redressement des relations asymétriques du passé, notamment en assurant une plus grande transparence, reddition de compte, l’accès à l’information.</a:t>
            </a:r>
            <a:endParaRPr lang="fr-CA" altLang="fr-FR" sz="1900" dirty="0"/>
          </a:p>
          <a:p>
            <a:pPr marL="457200" indent="-457200">
              <a:lnSpc>
                <a:spcPct val="110000"/>
              </a:lnSpc>
              <a:spcBef>
                <a:spcPts val="1200"/>
              </a:spcBef>
              <a:buFont typeface="+mj-lt"/>
              <a:buAutoNum type="arabicPeriod"/>
              <a:defRPr/>
            </a:pPr>
            <a:r>
              <a:rPr lang="fr-CA" altLang="fr-FR" sz="1900" dirty="0">
                <a:latin typeface="Times New Roman" panose="02020603050405020304" pitchFamily="18" charset="0"/>
                <a:cs typeface="Times New Roman" panose="02020603050405020304" pitchFamily="18" charset="0"/>
              </a:rPr>
              <a:t>Ce qui est en jeu n’est pas simplement le renforcement des capacités institutionnelles /de l’expertise technique mais repenser «  le modèle minier ».</a:t>
            </a:r>
          </a:p>
          <a:p>
            <a:pPr marL="457200" indent="-457200">
              <a:spcBef>
                <a:spcPts val="1200"/>
              </a:spcBef>
              <a:buFont typeface="+mj-lt"/>
              <a:buAutoNum type="arabicPeriod"/>
              <a:defRPr/>
            </a:pPr>
            <a:r>
              <a:rPr lang="fr-CA" altLang="fr-FR" sz="1900" dirty="0">
                <a:latin typeface="Times New Roman" panose="02020603050405020304" pitchFamily="18" charset="0"/>
                <a:cs typeface="Times New Roman" panose="02020603050405020304" pitchFamily="18" charset="0"/>
              </a:rPr>
              <a:t>Vers un changement de paradigme </a:t>
            </a:r>
          </a:p>
          <a:p>
            <a:pPr lvl="1">
              <a:lnSpc>
                <a:spcPct val="110000"/>
              </a:lnSpc>
              <a:spcBef>
                <a:spcPts val="1200"/>
              </a:spcBef>
              <a:buFont typeface="Wingdings" panose="05000000000000000000" pitchFamily="2" charset="2"/>
              <a:buChar char="§"/>
            </a:pPr>
            <a:r>
              <a:rPr lang="fr-CA" altLang="fr-FR" sz="1800" dirty="0">
                <a:latin typeface="Times New Roman" panose="02020603050405020304" pitchFamily="18" charset="0"/>
                <a:cs typeface="Times New Roman" panose="02020603050405020304" pitchFamily="18" charset="0"/>
              </a:rPr>
              <a:t>Le nouveau modèle ne peut pas être impulsé simplement par l’industrie (</a:t>
            </a:r>
            <a:r>
              <a:rPr lang="fr-CA" altLang="fr-FR" sz="1800" i="1" dirty="0" err="1">
                <a:latin typeface="Times New Roman" panose="02020603050405020304" pitchFamily="18" charset="0"/>
                <a:cs typeface="Times New Roman" panose="02020603050405020304" pitchFamily="18" charset="0"/>
              </a:rPr>
              <a:t>investement-led</a:t>
            </a:r>
            <a:r>
              <a:rPr lang="fr-CA" altLang="fr-FR" sz="1800" i="1" dirty="0">
                <a:latin typeface="Times New Roman" panose="02020603050405020304" pitchFamily="18" charset="0"/>
                <a:cs typeface="Times New Roman" panose="02020603050405020304" pitchFamily="18" charset="0"/>
              </a:rPr>
              <a:t> </a:t>
            </a:r>
            <a:r>
              <a:rPr lang="fr-CA" altLang="fr-FR" sz="1800" i="1" dirty="0" err="1">
                <a:latin typeface="Times New Roman" panose="02020603050405020304" pitchFamily="18" charset="0"/>
                <a:cs typeface="Times New Roman" panose="02020603050405020304" pitchFamily="18" charset="0"/>
              </a:rPr>
              <a:t>strategies</a:t>
            </a:r>
            <a:r>
              <a:rPr lang="fr-CA" altLang="fr-FR" sz="1800" dirty="0">
                <a:latin typeface="Times New Roman" panose="02020603050405020304" pitchFamily="18" charset="0"/>
                <a:cs typeface="Times New Roman" panose="02020603050405020304" pitchFamily="18" charset="0"/>
              </a:rPr>
              <a:t>) – l’hypothèse explicite des réformes et stratégies du passé, mais doit faire l’objet d’une appropriation des débats et des processus politiques au niveau national et régional. </a:t>
            </a:r>
          </a:p>
          <a:p>
            <a:pPr lvl="1">
              <a:lnSpc>
                <a:spcPct val="110000"/>
              </a:lnSpc>
              <a:spcBef>
                <a:spcPts val="1200"/>
              </a:spcBef>
              <a:buFont typeface="Wingdings" panose="05000000000000000000" pitchFamily="2" charset="2"/>
              <a:buChar char="§"/>
            </a:pPr>
            <a:r>
              <a:rPr lang="fr-CA" altLang="fr-FR" sz="1800" dirty="0">
                <a:latin typeface="Times New Roman" panose="02020603050405020304" pitchFamily="18" charset="0"/>
                <a:cs typeface="Times New Roman" panose="02020603050405020304" pitchFamily="18" charset="0"/>
              </a:rPr>
              <a:t>Le nouveau modèle dépend d’interventions stratégiques de la part des pouvoirs publics notamment dans le domaine de la planification, de la coordination, de la mise en œuvre et du suivi de stratégies transformatrices.</a:t>
            </a:r>
          </a:p>
          <a:p>
            <a:pPr marL="514350" indent="-457200">
              <a:lnSpc>
                <a:spcPct val="110000"/>
              </a:lnSpc>
              <a:spcBef>
                <a:spcPts val="1200"/>
              </a:spcBef>
              <a:buFont typeface="+mj-lt"/>
              <a:buAutoNum type="arabicPeriod"/>
            </a:pPr>
            <a:r>
              <a:rPr lang="fr-CA" altLang="fr-FR" sz="1900" dirty="0">
                <a:latin typeface="Times New Roman" panose="02020603050405020304" pitchFamily="18" charset="0"/>
                <a:cs typeface="Times New Roman" panose="02020603050405020304" pitchFamily="18" charset="0"/>
              </a:rPr>
              <a:t>Mais les possibilités d’introduire des cadres règlementaires plus propices à la promotion du  développement, la protection de l’environnement et le respect des droits humains semblent souvent contraintes par les relations de pouvoir structurel et par une constellation d’acteurs et de rapports de force à la fois internes et externes aux pays concernés.</a:t>
            </a:r>
            <a:endParaRPr lang="fr-CA" sz="1900"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DACC3CB8-7DF0-4998-A498-3DDECD143271}"/>
              </a:ext>
            </a:extLst>
          </p:cNvPr>
          <p:cNvSpPr>
            <a:spLocks noGrp="1"/>
          </p:cNvSpPr>
          <p:nvPr>
            <p:ph type="sldNum" sz="quarter" idx="12"/>
          </p:nvPr>
        </p:nvSpPr>
        <p:spPr/>
        <p:txBody>
          <a:bodyPr/>
          <a:lstStyle/>
          <a:p>
            <a:fld id="{5F08127D-118C-634C-9D3F-DB046202F4E2}" type="slidenum">
              <a:rPr lang="fr-FR" smtClean="0"/>
              <a:t>36</a:t>
            </a:fld>
            <a:endParaRPr lang="fr-FR"/>
          </a:p>
        </p:txBody>
      </p:sp>
    </p:spTree>
    <p:extLst>
      <p:ext uri="{BB962C8B-B14F-4D97-AF65-F5344CB8AC3E}">
        <p14:creationId xmlns:p14="http://schemas.microsoft.com/office/powerpoint/2010/main" val="8466098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E98F3-84B5-420E-8F69-5CA69CDECFA8}"/>
              </a:ext>
            </a:extLst>
          </p:cNvPr>
          <p:cNvSpPr>
            <a:spLocks noGrp="1"/>
          </p:cNvSpPr>
          <p:nvPr>
            <p:ph type="title"/>
          </p:nvPr>
        </p:nvSpPr>
        <p:spPr>
          <a:xfrm>
            <a:off x="457200" y="274638"/>
            <a:ext cx="8229600" cy="1143000"/>
          </a:xfrm>
        </p:spPr>
        <p:txBody>
          <a:bodyPr/>
          <a:lstStyle/>
          <a:p>
            <a:r>
              <a:rPr lang="fr-CA" sz="3600" b="1" dirty="0">
                <a:solidFill>
                  <a:schemeClr val="tx2"/>
                </a:solidFill>
              </a:rPr>
              <a:t>Références</a:t>
            </a:r>
            <a:r>
              <a:rPr lang="fr-CA" dirty="0">
                <a:solidFill>
                  <a:schemeClr val="tx2"/>
                </a:solidFill>
              </a:rPr>
              <a:t> </a:t>
            </a:r>
          </a:p>
        </p:txBody>
      </p:sp>
      <p:sp>
        <p:nvSpPr>
          <p:cNvPr id="3" name="Content Placeholder 2">
            <a:extLst>
              <a:ext uri="{FF2B5EF4-FFF2-40B4-BE49-F238E27FC236}">
                <a16:creationId xmlns:a16="http://schemas.microsoft.com/office/drawing/2014/main" id="{278A5FF6-867D-4BCA-8973-2DD373D432D1}"/>
              </a:ext>
            </a:extLst>
          </p:cNvPr>
          <p:cNvSpPr>
            <a:spLocks noGrp="1"/>
          </p:cNvSpPr>
          <p:nvPr>
            <p:ph idx="1"/>
          </p:nvPr>
        </p:nvSpPr>
        <p:spPr>
          <a:xfrm>
            <a:off x="409575" y="1417638"/>
            <a:ext cx="8229600" cy="4708525"/>
          </a:xfrm>
        </p:spPr>
        <p:txBody>
          <a:bodyPr>
            <a:noAutofit/>
          </a:bodyPr>
          <a:lstStyle/>
          <a:p>
            <a:pPr marL="0" indent="0">
              <a:lnSpc>
                <a:spcPct val="90000"/>
              </a:lnSpc>
              <a:spcBef>
                <a:spcPts val="1200"/>
              </a:spcBef>
              <a:buNone/>
            </a:pP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Justice and </a:t>
            </a:r>
            <a:r>
              <a:rPr lang="fr-CA" sz="1900" dirty="0" err="1">
                <a:latin typeface="Times New Roman" panose="02020603050405020304" pitchFamily="18" charset="0"/>
                <a:ea typeface="ＭＳ Ｐゴシック" panose="020B0600070205080204" pitchFamily="34" charset="-128"/>
                <a:cs typeface="Times New Roman" panose="02020603050405020304" pitchFamily="18" charset="0"/>
              </a:rPr>
              <a:t>Corporate</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fr-CA" sz="1900" dirty="0" err="1">
                <a:latin typeface="Times New Roman" panose="02020603050405020304" pitchFamily="18" charset="0"/>
                <a:ea typeface="ＭＳ Ｐゴシック" panose="020B0600070205080204" pitchFamily="34" charset="-128"/>
                <a:cs typeface="Times New Roman" panose="02020603050405020304" pitchFamily="18" charset="0"/>
              </a:rPr>
              <a:t>Accountability</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Project, « </a:t>
            </a:r>
            <a:r>
              <a:rPr lang="fr-CA" sz="1900" b="1" dirty="0">
                <a:latin typeface="Times New Roman" panose="02020603050405020304" pitchFamily="18" charset="0"/>
                <a:ea typeface="ＭＳ Ｐゴシック" panose="020B0600070205080204" pitchFamily="34" charset="-128"/>
                <a:cs typeface="Times New Roman" panose="02020603050405020304" pitchFamily="18" charset="0"/>
              </a:rPr>
              <a:t>The “Canada Brand”. Violence and Canadian Mining </a:t>
            </a:r>
            <a:r>
              <a:rPr lang="fr-CA" sz="1900" b="1" dirty="0" err="1">
                <a:latin typeface="Times New Roman" panose="02020603050405020304" pitchFamily="18" charset="0"/>
                <a:ea typeface="ＭＳ Ｐゴシック" panose="020B0600070205080204" pitchFamily="34" charset="-128"/>
                <a:cs typeface="Times New Roman" panose="02020603050405020304" pitchFamily="18" charset="0"/>
              </a:rPr>
              <a:t>Companies</a:t>
            </a:r>
            <a:r>
              <a:rPr lang="fr-CA" sz="1900" b="1" dirty="0">
                <a:latin typeface="Times New Roman" panose="02020603050405020304" pitchFamily="18" charset="0"/>
                <a:ea typeface="ＭＳ Ｐゴシック" panose="020B0600070205080204" pitchFamily="34" charset="-128"/>
                <a:cs typeface="Times New Roman" panose="02020603050405020304" pitchFamily="18" charset="0"/>
              </a:rPr>
              <a:t> in Latin America </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fr-CA" sz="1900" dirty="0" err="1">
                <a:latin typeface="Times New Roman" panose="02020603050405020304" pitchFamily="18" charset="0"/>
                <a:ea typeface="ＭＳ Ｐゴシック" panose="020B0600070205080204" pitchFamily="34" charset="-128"/>
                <a:cs typeface="Times New Roman" panose="02020603050405020304" pitchFamily="18" charset="0"/>
              </a:rPr>
              <a:t>Osgoode</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Hall Law </a:t>
            </a:r>
            <a:r>
              <a:rPr lang="fr-CA" sz="1900" dirty="0" err="1">
                <a:latin typeface="Times New Roman" panose="02020603050405020304" pitchFamily="18" charset="0"/>
                <a:ea typeface="ＭＳ Ｐゴシック" panose="020B0600070205080204" pitchFamily="34" charset="-128"/>
                <a:cs typeface="Times New Roman" panose="02020603050405020304" pitchFamily="18" charset="0"/>
              </a:rPr>
              <a:t>School</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York </a:t>
            </a:r>
            <a:r>
              <a:rPr lang="fr-CA" sz="1900" dirty="0" err="1">
                <a:latin typeface="Times New Roman" panose="02020603050405020304" pitchFamily="18" charset="0"/>
                <a:ea typeface="ＭＳ Ｐゴシック" panose="020B0600070205080204" pitchFamily="34" charset="-128"/>
                <a:cs typeface="Times New Roman" panose="02020603050405020304" pitchFamily="18" charset="0"/>
              </a:rPr>
              <a:t>University</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fr-CA" sz="1900" dirty="0" err="1">
                <a:latin typeface="Times New Roman" panose="02020603050405020304" pitchFamily="18" charset="0"/>
                <a:ea typeface="ＭＳ Ｐゴシック" panose="020B0600070205080204" pitchFamily="34" charset="-128"/>
                <a:cs typeface="Times New Roman" panose="02020603050405020304" pitchFamily="18" charset="0"/>
              </a:rPr>
              <a:t>October</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2016. 132p.</a:t>
            </a:r>
          </a:p>
          <a:p>
            <a:pPr marL="0" indent="0" algn="l">
              <a:lnSpc>
                <a:spcPct val="90000"/>
              </a:lnSpc>
              <a:spcBef>
                <a:spcPts val="1200"/>
              </a:spcBef>
              <a:buNone/>
            </a:pP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Justice and </a:t>
            </a:r>
            <a:r>
              <a:rPr lang="fr-CA" sz="1900" dirty="0" err="1">
                <a:latin typeface="Times New Roman" panose="02020603050405020304" pitchFamily="18" charset="0"/>
                <a:ea typeface="ＭＳ Ｐゴシック" panose="020B0600070205080204" pitchFamily="34" charset="-128"/>
                <a:cs typeface="Times New Roman" panose="02020603050405020304" pitchFamily="18" charset="0"/>
              </a:rPr>
              <a:t>Corporate</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fr-CA" sz="1900" dirty="0" err="1">
                <a:latin typeface="Times New Roman" panose="02020603050405020304" pitchFamily="18" charset="0"/>
                <a:ea typeface="ＭＳ Ｐゴシック" panose="020B0600070205080204" pitchFamily="34" charset="-128"/>
                <a:cs typeface="Times New Roman" panose="02020603050405020304" pitchFamily="18" charset="0"/>
              </a:rPr>
              <a:t>Accountability</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Project, </a:t>
            </a:r>
            <a:r>
              <a:rPr lang="en-US" sz="19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en-US" sz="1900" b="1" dirty="0">
                <a:latin typeface="Times New Roman" panose="02020603050405020304" pitchFamily="18" charset="0"/>
                <a:ea typeface="ＭＳ Ｐゴシック" panose="020B0600070205080204" pitchFamily="34" charset="-128"/>
                <a:cs typeface="Times New Roman" panose="02020603050405020304" pitchFamily="18" charset="0"/>
              </a:rPr>
              <a:t>Lobbying by mining industry on the proposed Canadian Ombudsperson for Responsible Enterprise (CORE)</a:t>
            </a:r>
            <a:r>
              <a:rPr lang="en-US" sz="1900" dirty="0">
                <a:latin typeface="Times New Roman" panose="02020603050405020304" pitchFamily="18" charset="0"/>
                <a:ea typeface="ＭＳ Ｐゴシック" panose="020B0600070205080204" pitchFamily="34" charset="-128"/>
                <a:cs typeface="Times New Roman" panose="02020603050405020304" pitchFamily="18" charset="0"/>
              </a:rPr>
              <a:t>”,</a:t>
            </a:r>
            <a:r>
              <a:rPr lang="en-US" sz="1900" b="1"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en-US" sz="1900" dirty="0" err="1">
                <a:latin typeface="Times New Roman" panose="02020603050405020304" pitchFamily="18" charset="0"/>
                <a:ea typeface="ＭＳ Ｐゴシック" panose="020B0600070205080204" pitchFamily="34" charset="-128"/>
                <a:cs typeface="Times New Roman" panose="02020603050405020304" pitchFamily="18" charset="0"/>
              </a:rPr>
              <a:t>juillet</a:t>
            </a:r>
            <a:r>
              <a:rPr lang="en-US" sz="1900" dirty="0">
                <a:latin typeface="Times New Roman" panose="02020603050405020304" pitchFamily="18" charset="0"/>
                <a:ea typeface="ＭＳ Ｐゴシック" panose="020B0600070205080204" pitchFamily="34" charset="-128"/>
                <a:cs typeface="Times New Roman" panose="02020603050405020304" pitchFamily="18" charset="0"/>
              </a:rPr>
              <a:t> 2019. Osgood Hall Law School, July 2019.10p.</a:t>
            </a:r>
            <a:endParaRPr lang="fr-CA" sz="19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nSpc>
                <a:spcPct val="90000"/>
              </a:lnSpc>
              <a:spcBef>
                <a:spcPts val="1200"/>
              </a:spcBef>
              <a:buNone/>
            </a:pPr>
            <a:r>
              <a:rPr lang="fr-CA" altLang="fr-FR" sz="1900" dirty="0">
                <a:latin typeface="Times New Roman" panose="02020603050405020304" pitchFamily="18" charset="0"/>
                <a:ea typeface="ＭＳ Ｐゴシック" panose="020B0600070205080204" pitchFamily="34" charset="-128"/>
                <a:cs typeface="Times New Roman" panose="02020603050405020304" pitchFamily="18" charset="0"/>
              </a:rPr>
              <a:t>Campbell, Bonnie, Myriam Laforce et Bruno Sarrasin (</a:t>
            </a:r>
            <a:r>
              <a:rPr lang="fr-CA" altLang="fr-FR" sz="1900" dirty="0" err="1">
                <a:latin typeface="Times New Roman" panose="02020603050405020304" pitchFamily="18" charset="0"/>
                <a:ea typeface="ＭＳ Ｐゴシック" panose="020B0600070205080204" pitchFamily="34" charset="-128"/>
                <a:cs typeface="Times New Roman" panose="02020603050405020304" pitchFamily="18" charset="0"/>
              </a:rPr>
              <a:t>dir</a:t>
            </a:r>
            <a:r>
              <a:rPr lang="fr-CA" altLang="fr-FR" sz="1900" dirty="0">
                <a:latin typeface="Times New Roman" panose="02020603050405020304" pitchFamily="18" charset="0"/>
                <a:ea typeface="ＭＳ Ｐゴシック" panose="020B0600070205080204" pitchFamily="34" charset="-128"/>
                <a:cs typeface="Times New Roman" panose="02020603050405020304" pitchFamily="18" charset="0"/>
              </a:rPr>
              <a:t>.). (2012). </a:t>
            </a:r>
            <a:r>
              <a:rPr lang="fr-CA" altLang="fr-FR" sz="1900" b="1" dirty="0">
                <a:latin typeface="Times New Roman" panose="02020603050405020304" pitchFamily="18" charset="0"/>
                <a:ea typeface="ＭＳ Ｐゴシック" panose="020B0600070205080204" pitchFamily="34" charset="-128"/>
                <a:cs typeface="Times New Roman" panose="02020603050405020304" pitchFamily="18" charset="0"/>
              </a:rPr>
              <a:t>Pouvoir et régulation dans le secteur minier : leçons à partir de l’expérience canadienne</a:t>
            </a:r>
            <a:r>
              <a:rPr lang="fr-CA" altLang="fr-FR" sz="1900" dirty="0">
                <a:latin typeface="Times New Roman" panose="02020603050405020304" pitchFamily="18" charset="0"/>
                <a:ea typeface="ＭＳ Ｐゴシック" panose="020B0600070205080204" pitchFamily="34" charset="-128"/>
                <a:cs typeface="Times New Roman" panose="02020603050405020304" pitchFamily="18" charset="0"/>
              </a:rPr>
              <a:t>. Québec : Presses de l’Université du Québec (PUQ), 294p.</a:t>
            </a:r>
            <a:endParaRPr lang="fr-CA" sz="19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nSpc>
                <a:spcPct val="90000"/>
              </a:lnSpc>
              <a:spcBef>
                <a:spcPts val="1200"/>
              </a:spcBef>
              <a:buNone/>
            </a:pP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Campbell Bonnie et Myriam Laforce (</a:t>
            </a:r>
            <a:r>
              <a:rPr lang="fr-CA" sz="1900" dirty="0" err="1">
                <a:latin typeface="Times New Roman" panose="02020603050405020304" pitchFamily="18" charset="0"/>
                <a:ea typeface="ＭＳ Ｐゴシック" panose="020B0600070205080204" pitchFamily="34" charset="-128"/>
                <a:cs typeface="Times New Roman" panose="02020603050405020304" pitchFamily="18" charset="0"/>
              </a:rPr>
              <a:t>dir</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(2016). </a:t>
            </a:r>
            <a:r>
              <a:rPr lang="fr-CA" sz="1900" b="1" dirty="0">
                <a:latin typeface="Times New Roman" panose="02020603050405020304" pitchFamily="18" charset="0"/>
                <a:ea typeface="ＭＳ Ｐゴシック" panose="020B0600070205080204" pitchFamily="34" charset="-128"/>
                <a:cs typeface="Times New Roman" panose="02020603050405020304" pitchFamily="18" charset="0"/>
              </a:rPr>
              <a:t> La responsabilité sociale des entreprises dans le secteur minier : Réponse ou obstacle aux enjeux de légitimité et de développement en Afrique </a:t>
            </a: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PUQ, Québec, 252p</a:t>
            </a:r>
            <a:r>
              <a:rPr lang="fr-CA" sz="1900" dirty="0"/>
              <a:t>.</a:t>
            </a:r>
          </a:p>
          <a:p>
            <a:pPr marL="0" indent="0">
              <a:lnSpc>
                <a:spcPct val="90000"/>
              </a:lnSpc>
              <a:spcBef>
                <a:spcPts val="1200"/>
              </a:spcBef>
              <a:buNone/>
            </a:pPr>
            <a:r>
              <a:rPr lang="en-US" sz="1900" dirty="0">
                <a:latin typeface="Times New Roman" panose="02020603050405020304" pitchFamily="18" charset="0"/>
                <a:ea typeface="ＭＳ Ｐゴシック" panose="020B0600070205080204" pitchFamily="34" charset="-128"/>
                <a:cs typeface="Times New Roman" panose="02020603050405020304" pitchFamily="18" charset="0"/>
              </a:rPr>
              <a:t>UNECA et AU. (2011). </a:t>
            </a:r>
            <a:r>
              <a:rPr lang="en-US" sz="1900" b="1" dirty="0">
                <a:latin typeface="Times New Roman" panose="02020603050405020304" pitchFamily="18" charset="0"/>
                <a:ea typeface="ＭＳ Ｐゴシック" panose="020B0600070205080204" pitchFamily="34" charset="-128"/>
                <a:cs typeface="Times New Roman" panose="02020603050405020304" pitchFamily="18" charset="0"/>
              </a:rPr>
              <a:t>Minerals and Africa’s Development : The International Study Group Report on Africa’s Mineral Regimes. </a:t>
            </a:r>
            <a:r>
              <a:rPr lang="en-US" sz="1900" dirty="0">
                <a:latin typeface="Times New Roman" panose="02020603050405020304" pitchFamily="18" charset="0"/>
                <a:ea typeface="ＭＳ Ｐゴシック" panose="020B0600070205080204" pitchFamily="34" charset="-128"/>
                <a:cs typeface="Times New Roman" panose="02020603050405020304" pitchFamily="18" charset="0"/>
              </a:rPr>
              <a:t>Addis-</a:t>
            </a:r>
            <a:r>
              <a:rPr lang="en-US" sz="1900" dirty="0" err="1">
                <a:latin typeface="Times New Roman" panose="02020603050405020304" pitchFamily="18" charset="0"/>
                <a:ea typeface="ＭＳ Ｐゴシック" panose="020B0600070205080204" pitchFamily="34" charset="-128"/>
                <a:cs typeface="Times New Roman" panose="02020603050405020304" pitchFamily="18" charset="0"/>
              </a:rPr>
              <a:t>Abeba</a:t>
            </a:r>
            <a:r>
              <a:rPr lang="en-US" sz="1900" dirty="0">
                <a:latin typeface="Times New Roman" panose="02020603050405020304" pitchFamily="18" charset="0"/>
                <a:ea typeface="ＭＳ Ｐゴシック" panose="020B0600070205080204" pitchFamily="34" charset="-128"/>
                <a:cs typeface="Times New Roman" panose="02020603050405020304" pitchFamily="18" charset="0"/>
              </a:rPr>
              <a:t>: Economic Commission for Africa and African Union.</a:t>
            </a:r>
            <a:endParaRPr lang="fr-CA" sz="19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nSpc>
                <a:spcPct val="90000"/>
              </a:lnSpc>
              <a:spcBef>
                <a:spcPts val="1200"/>
              </a:spcBef>
              <a:buNone/>
            </a:pPr>
            <a:endParaRPr lang="fr-CA" sz="1900" dirty="0"/>
          </a:p>
          <a:p>
            <a:pPr marL="0" indent="0">
              <a:lnSpc>
                <a:spcPct val="90000"/>
              </a:lnSpc>
              <a:spcBef>
                <a:spcPts val="1200"/>
              </a:spcBef>
              <a:buNone/>
            </a:pPr>
            <a:r>
              <a:rPr lang="fr-CA" sz="1900" dirty="0">
                <a:latin typeface="Times New Roman" panose="02020603050405020304" pitchFamily="18" charset="0"/>
                <a:ea typeface="ＭＳ Ｐゴシック" panose="020B0600070205080204" pitchFamily="34" charset="-128"/>
                <a:cs typeface="Times New Roman" panose="02020603050405020304" pitchFamily="18" charset="0"/>
              </a:rPr>
              <a:t> </a:t>
            </a:r>
          </a:p>
          <a:p>
            <a:pPr marL="0" indent="0">
              <a:lnSpc>
                <a:spcPct val="90000"/>
              </a:lnSpc>
              <a:spcBef>
                <a:spcPts val="1200"/>
              </a:spcBef>
              <a:buNone/>
            </a:pPr>
            <a:endParaRPr lang="fr-CA" altLang="fr-FR" sz="1900" dirty="0"/>
          </a:p>
          <a:p>
            <a:pPr marL="0" indent="0">
              <a:lnSpc>
                <a:spcPct val="90000"/>
              </a:lnSpc>
              <a:spcBef>
                <a:spcPts val="1200"/>
              </a:spcBef>
              <a:buNone/>
            </a:pPr>
            <a:endParaRPr lang="fr-CA" sz="1900" dirty="0">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5833464E-AA87-41F5-A82F-2795E904F1C0}"/>
              </a:ext>
            </a:extLst>
          </p:cNvPr>
          <p:cNvSpPr>
            <a:spLocks noGrp="1"/>
          </p:cNvSpPr>
          <p:nvPr>
            <p:ph type="sldNum" sz="quarter" idx="12"/>
          </p:nvPr>
        </p:nvSpPr>
        <p:spPr/>
        <p:txBody>
          <a:bodyPr/>
          <a:lstStyle/>
          <a:p>
            <a:fld id="{5F08127D-118C-634C-9D3F-DB046202F4E2}" type="slidenum">
              <a:rPr lang="fr-FR" smtClean="0"/>
              <a:t>37</a:t>
            </a:fld>
            <a:endParaRPr lang="fr-FR"/>
          </a:p>
        </p:txBody>
      </p:sp>
    </p:spTree>
    <p:extLst>
      <p:ext uri="{BB962C8B-B14F-4D97-AF65-F5344CB8AC3E}">
        <p14:creationId xmlns:p14="http://schemas.microsoft.com/office/powerpoint/2010/main" val="1563159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6BCA20-B3EA-418F-8E73-CDF4BE45647A}"/>
              </a:ext>
            </a:extLst>
          </p:cNvPr>
          <p:cNvSpPr>
            <a:spLocks noGrp="1"/>
          </p:cNvSpPr>
          <p:nvPr>
            <p:ph type="title"/>
          </p:nvPr>
        </p:nvSpPr>
        <p:spPr/>
        <p:txBody>
          <a:bodyPr/>
          <a:lstStyle/>
          <a:p>
            <a:r>
              <a:rPr lang="fr-CA" b="1" kern="1800" dirty="0">
                <a:latin typeface="Times New Roman" panose="02020603050405020304" pitchFamily="18" charset="0"/>
                <a:cs typeface="Times New Roman" panose="02020603050405020304" pitchFamily="18" charset="0"/>
              </a:rPr>
              <a:t>Mine de Malartic </a:t>
            </a:r>
          </a:p>
        </p:txBody>
      </p:sp>
      <p:sp>
        <p:nvSpPr>
          <p:cNvPr id="3" name="Espace réservé du contenu 2">
            <a:extLst>
              <a:ext uri="{FF2B5EF4-FFF2-40B4-BE49-F238E27FC236}">
                <a16:creationId xmlns:a16="http://schemas.microsoft.com/office/drawing/2014/main" id="{5D5758B3-CCE7-43C5-8B43-7B3850F58652}"/>
              </a:ext>
            </a:extLst>
          </p:cNvPr>
          <p:cNvSpPr>
            <a:spLocks noGrp="1"/>
          </p:cNvSpPr>
          <p:nvPr>
            <p:ph idx="1"/>
          </p:nvPr>
        </p:nvSpPr>
        <p:spPr>
          <a:xfrm>
            <a:off x="462337" y="1330504"/>
            <a:ext cx="8229600" cy="5252858"/>
          </a:xfrm>
        </p:spPr>
        <p:txBody>
          <a:bodyPr>
            <a:normAutofit lnSpcReduction="10000"/>
          </a:bodyPr>
          <a:lstStyle/>
          <a:p>
            <a:endParaRPr lang="fr-CA" sz="1400" b="0" i="0" cap="all" dirty="0">
              <a:effectLst/>
              <a:latin typeface="Verlag"/>
            </a:endParaRPr>
          </a:p>
          <a:p>
            <a:endParaRPr lang="fr-CA" sz="1400" cap="all" dirty="0">
              <a:latin typeface="Verlag"/>
            </a:endParaRPr>
          </a:p>
          <a:p>
            <a:endParaRPr lang="fr-CA" sz="1400" b="0" i="0" cap="all" dirty="0">
              <a:effectLst/>
              <a:latin typeface="Verlag"/>
            </a:endParaRPr>
          </a:p>
          <a:p>
            <a:endParaRPr lang="fr-CA" sz="1400" cap="all" dirty="0">
              <a:latin typeface="Verlag"/>
            </a:endParaRPr>
          </a:p>
          <a:p>
            <a:endParaRPr lang="fr-CA" sz="1400" b="0" i="0" cap="all" dirty="0">
              <a:effectLst/>
              <a:latin typeface="Verlag"/>
            </a:endParaRPr>
          </a:p>
          <a:p>
            <a:endParaRPr lang="fr-CA" sz="1400" cap="all" dirty="0">
              <a:latin typeface="Verlag"/>
            </a:endParaRPr>
          </a:p>
          <a:p>
            <a:endParaRPr lang="fr-CA" sz="1400" b="0" i="0" cap="all" dirty="0">
              <a:effectLst/>
              <a:latin typeface="Verlag"/>
            </a:endParaRPr>
          </a:p>
          <a:p>
            <a:endParaRPr lang="fr-CA" sz="1400" cap="all" dirty="0">
              <a:latin typeface="Verlag"/>
            </a:endParaRPr>
          </a:p>
          <a:p>
            <a:endParaRPr lang="fr-CA" sz="1400" b="0" i="0" cap="all" dirty="0">
              <a:effectLst/>
              <a:latin typeface="Verlag"/>
            </a:endParaRPr>
          </a:p>
          <a:p>
            <a:endParaRPr lang="fr-CA" sz="1400" cap="all" dirty="0">
              <a:latin typeface="Verlag"/>
            </a:endParaRPr>
          </a:p>
          <a:p>
            <a:endParaRPr lang="fr-CA" sz="1400" b="0" i="0" cap="all" dirty="0">
              <a:effectLst/>
              <a:latin typeface="Verlag"/>
            </a:endParaRPr>
          </a:p>
          <a:p>
            <a:endParaRPr lang="fr-CA" sz="1400" cap="all" dirty="0">
              <a:latin typeface="Verlag"/>
            </a:endParaRPr>
          </a:p>
          <a:p>
            <a:endParaRPr lang="fr-CA" sz="1400" b="0" i="0" cap="all" dirty="0">
              <a:effectLst/>
              <a:latin typeface="Verlag"/>
            </a:endParaRPr>
          </a:p>
          <a:p>
            <a:endParaRPr lang="fr-CA" sz="1400" cap="all" dirty="0">
              <a:latin typeface="Verlag"/>
            </a:endParaRPr>
          </a:p>
          <a:p>
            <a:endParaRPr lang="fr-CA" sz="1400" b="0" i="0" cap="all" dirty="0">
              <a:effectLst/>
              <a:latin typeface="Verlag"/>
            </a:endParaRPr>
          </a:p>
          <a:p>
            <a:endParaRPr lang="fr-CA" sz="1400" cap="all" dirty="0">
              <a:latin typeface="Verlag"/>
            </a:endParaRPr>
          </a:p>
          <a:p>
            <a:endParaRPr lang="fr-CA" sz="1400" b="0" i="0" cap="all" dirty="0">
              <a:effectLst/>
              <a:latin typeface="Verlag"/>
            </a:endParaRPr>
          </a:p>
          <a:p>
            <a:pPr marL="0" indent="0">
              <a:buNone/>
            </a:pPr>
            <a:endParaRPr lang="fr-CA" sz="1400" b="0" i="0" cap="all" dirty="0">
              <a:effectLst/>
              <a:latin typeface="Verlag"/>
            </a:endParaRPr>
          </a:p>
          <a:p>
            <a:pPr marL="0" indent="0">
              <a:buNone/>
            </a:pPr>
            <a:endParaRPr lang="fr-CA" sz="1400" cap="all" dirty="0">
              <a:latin typeface="Verlag"/>
            </a:endParaRPr>
          </a:p>
          <a:p>
            <a:pPr marL="0" indent="0">
              <a:buNone/>
            </a:pPr>
            <a:endParaRPr lang="fr-CA" sz="1400" b="0" i="0" cap="all" dirty="0">
              <a:effectLst/>
              <a:latin typeface="Verlag"/>
            </a:endParaRPr>
          </a:p>
          <a:p>
            <a:pPr marL="0" indent="0">
              <a:buNone/>
            </a:pPr>
            <a:endParaRPr lang="fr-CA" sz="1400" b="0" i="0" cap="all" dirty="0">
              <a:effectLst/>
              <a:latin typeface="Verlag"/>
            </a:endParaRPr>
          </a:p>
          <a:p>
            <a:pPr marL="0" indent="0">
              <a:buNone/>
            </a:pPr>
            <a:r>
              <a:rPr lang="fr-CA" sz="1400" b="0" i="0" cap="all" dirty="0">
                <a:effectLst/>
                <a:latin typeface="Verlag"/>
              </a:rPr>
              <a:t>PHOTO MARTIN TREMBLAY, ARCHIVES LA PRESSE</a:t>
            </a:r>
            <a:endParaRPr lang="fr-CA" sz="1400" dirty="0"/>
          </a:p>
        </p:txBody>
      </p:sp>
      <p:sp>
        <p:nvSpPr>
          <p:cNvPr id="4" name="Espace réservé du numéro de diapositive 3">
            <a:extLst>
              <a:ext uri="{FF2B5EF4-FFF2-40B4-BE49-F238E27FC236}">
                <a16:creationId xmlns:a16="http://schemas.microsoft.com/office/drawing/2014/main" id="{07769A50-9C22-42FE-A007-C39D9DFC5DF0}"/>
              </a:ext>
            </a:extLst>
          </p:cNvPr>
          <p:cNvSpPr>
            <a:spLocks noGrp="1"/>
          </p:cNvSpPr>
          <p:nvPr>
            <p:ph type="sldNum" sz="quarter" idx="12"/>
          </p:nvPr>
        </p:nvSpPr>
        <p:spPr/>
        <p:txBody>
          <a:bodyPr/>
          <a:lstStyle/>
          <a:p>
            <a:fld id="{5F08127D-118C-634C-9D3F-DB046202F4E2}" type="slidenum">
              <a:rPr lang="fr-FR" smtClean="0"/>
              <a:t>4</a:t>
            </a:fld>
            <a:endParaRPr lang="fr-FR"/>
          </a:p>
        </p:txBody>
      </p:sp>
      <p:pic>
        <p:nvPicPr>
          <p:cNvPr id="2050" name="Picture 2">
            <a:extLst>
              <a:ext uri="{FF2B5EF4-FFF2-40B4-BE49-F238E27FC236}">
                <a16:creationId xmlns:a16="http://schemas.microsoft.com/office/drawing/2014/main" id="{2C94038C-D4DB-4094-B6AF-00020D4C4C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 y="1263721"/>
            <a:ext cx="8801100" cy="495451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06764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3"/>
          <p:cNvSpPr>
            <a:spLocks noGrp="1" noChangeArrowheads="1"/>
          </p:cNvSpPr>
          <p:nvPr>
            <p:ph type="body" idx="4294967295"/>
          </p:nvPr>
        </p:nvSpPr>
        <p:spPr>
          <a:xfrm>
            <a:off x="457200" y="1232694"/>
            <a:ext cx="8229600" cy="4392612"/>
          </a:xfrm>
        </p:spPr>
        <p:txBody>
          <a:bodyPr>
            <a:normAutofit fontScale="62500" lnSpcReduction="20000"/>
          </a:bodyPr>
          <a:lstStyle/>
          <a:p>
            <a:pPr marL="609600" indent="-609600" eaLnBrk="1" hangingPunct="1">
              <a:lnSpc>
                <a:spcPct val="120000"/>
              </a:lnSpc>
              <a:spcBef>
                <a:spcPts val="1200"/>
              </a:spcBef>
              <a:buFontTx/>
              <a:buAutoNum type="arabicPeriod"/>
            </a:pPr>
            <a:r>
              <a:rPr lang="fr-CA" dirty="0">
                <a:latin typeface="Times New Roman" panose="02020603050405020304" pitchFamily="18" charset="0"/>
                <a:cs typeface="Times New Roman" panose="02020603050405020304" pitchFamily="18" charset="0"/>
              </a:rPr>
              <a:t>Mise en perspective historique: la </a:t>
            </a:r>
            <a:r>
              <a:rPr lang="fr-FR" dirty="0">
                <a:latin typeface="Times New Roman" panose="02020603050405020304" pitchFamily="18" charset="0"/>
                <a:cs typeface="Times New Roman" panose="02020603050405020304" pitchFamily="18" charset="0"/>
              </a:rPr>
              <a:t>place du secteur minier dans l’économie politique canadienne - normes, principes, règles et procédures </a:t>
            </a:r>
            <a:endParaRPr lang="fr-CA" dirty="0">
              <a:latin typeface="Times New Roman" panose="02020603050405020304" pitchFamily="18" charset="0"/>
              <a:cs typeface="Times New Roman" panose="02020603050405020304" pitchFamily="18" charset="0"/>
            </a:endParaRPr>
          </a:p>
          <a:p>
            <a:pPr marL="609600" indent="-609600" eaLnBrk="1" hangingPunct="1">
              <a:lnSpc>
                <a:spcPct val="120000"/>
              </a:lnSpc>
              <a:spcBef>
                <a:spcPts val="1200"/>
              </a:spcBef>
              <a:buFontTx/>
              <a:buAutoNum type="arabicPeriod"/>
            </a:pPr>
            <a:r>
              <a:rPr lang="fr-FR" dirty="0">
                <a:latin typeface="Times New Roman" panose="02020603050405020304" pitchFamily="18" charset="0"/>
                <a:cs typeface="Times New Roman" panose="02020603050405020304" pitchFamily="18" charset="0"/>
              </a:rPr>
              <a:t>Libéralisation du secteur minier à partir de 1980 en Afrique et Amérique latine</a:t>
            </a:r>
            <a:endParaRPr lang="fr-CA" dirty="0">
              <a:latin typeface="Times New Roman" panose="02020603050405020304" pitchFamily="18" charset="0"/>
              <a:cs typeface="Times New Roman" panose="02020603050405020304" pitchFamily="18" charset="0"/>
            </a:endParaRPr>
          </a:p>
          <a:p>
            <a:pPr marL="609600" indent="-609600" eaLnBrk="1" hangingPunct="1">
              <a:lnSpc>
                <a:spcPct val="120000"/>
              </a:lnSpc>
              <a:spcBef>
                <a:spcPts val="1200"/>
              </a:spcBef>
              <a:buFontTx/>
              <a:buAutoNum type="arabicPeriod"/>
            </a:pPr>
            <a:r>
              <a:rPr lang="fr-FR" dirty="0">
                <a:latin typeface="Times New Roman" panose="02020603050405020304" pitchFamily="18" charset="0"/>
                <a:cs typeface="Times New Roman" panose="02020603050405020304" pitchFamily="18" charset="0"/>
              </a:rPr>
              <a:t>La politique étrangère et de coopération du Canada de plus en plus axée sur la promotion des intérêts économiques et commerciaux canadiens </a:t>
            </a:r>
          </a:p>
          <a:p>
            <a:pPr marL="609600" indent="-609600" eaLnBrk="1" hangingPunct="1">
              <a:lnSpc>
                <a:spcPct val="120000"/>
              </a:lnSpc>
              <a:spcBef>
                <a:spcPts val="1200"/>
              </a:spcBef>
              <a:buFontTx/>
              <a:buAutoNum type="arabicPeriod"/>
            </a:pPr>
            <a:r>
              <a:rPr lang="fr-CA" dirty="0">
                <a:latin typeface="Times New Roman" panose="02020603050405020304" pitchFamily="18" charset="0"/>
                <a:cs typeface="Times New Roman" panose="02020603050405020304" pitchFamily="18" charset="0"/>
              </a:rPr>
              <a:t>Conséquences de l’engagement public pour promouvoir le secteur extractif en l’absence de normes et de procédures canadiennes de suivi pour baliser ces appuis</a:t>
            </a:r>
          </a:p>
          <a:p>
            <a:pPr marL="609600" indent="-609600" eaLnBrk="1" hangingPunct="1">
              <a:lnSpc>
                <a:spcPct val="120000"/>
              </a:lnSpc>
              <a:spcBef>
                <a:spcPts val="1200"/>
              </a:spcBef>
              <a:buFontTx/>
              <a:buAutoNum type="arabicPeriod"/>
            </a:pPr>
            <a:r>
              <a:rPr lang="fr-FR" dirty="0">
                <a:latin typeface="Times New Roman" panose="02020603050405020304" pitchFamily="18" charset="0"/>
                <a:cs typeface="Times New Roman" panose="02020603050405020304" pitchFamily="18" charset="0"/>
              </a:rPr>
              <a:t>Enjeux de responsabilité et les défis qui demeurent</a:t>
            </a:r>
          </a:p>
        </p:txBody>
      </p:sp>
      <p:sp>
        <p:nvSpPr>
          <p:cNvPr id="14338" name="Title 1"/>
          <p:cNvSpPr>
            <a:spLocks/>
          </p:cNvSpPr>
          <p:nvPr/>
        </p:nvSpPr>
        <p:spPr bwMode="auto">
          <a:xfrm>
            <a:off x="457200" y="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fr-CA" sz="3200" b="1" dirty="0">
                <a:solidFill>
                  <a:schemeClr val="tx2"/>
                </a:solidFill>
                <a:latin typeface="Times New Roman" panose="02020603050405020304" pitchFamily="18" charset="0"/>
                <a:cs typeface="Times New Roman" panose="02020603050405020304" pitchFamily="18" charset="0"/>
              </a:rPr>
              <a:t>Plan de la présentation</a:t>
            </a:r>
            <a:endParaRPr lang="en-US" sz="3200" b="1" dirty="0">
              <a:solidFill>
                <a:schemeClr val="tx2"/>
              </a:solidFill>
              <a:latin typeface="Times New Roman" panose="02020603050405020304" pitchFamily="18"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5</a:t>
            </a:fld>
            <a:endParaRPr lang="fr-FR"/>
          </a:p>
        </p:txBody>
      </p:sp>
    </p:spTree>
    <p:extLst>
      <p:ext uri="{BB962C8B-B14F-4D97-AF65-F5344CB8AC3E}">
        <p14:creationId xmlns:p14="http://schemas.microsoft.com/office/powerpoint/2010/main" val="1683910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idx="4294967295"/>
          </p:nvPr>
        </p:nvSpPr>
        <p:spPr/>
        <p:txBody>
          <a:bodyPr/>
          <a:lstStyle/>
          <a:p>
            <a:pPr eaLnBrk="1" hangingPunct="1"/>
            <a:r>
              <a:rPr lang="fr-FR" sz="3200" b="1" dirty="0">
                <a:solidFill>
                  <a:schemeClr val="tx2"/>
                </a:solidFill>
                <a:latin typeface="Times New Roman" panose="02020603050405020304" pitchFamily="18" charset="0"/>
                <a:cs typeface="Times New Roman" panose="02020603050405020304" pitchFamily="18" charset="0"/>
              </a:rPr>
              <a:t>Éléments contextuels</a:t>
            </a:r>
          </a:p>
        </p:txBody>
      </p:sp>
      <p:sp>
        <p:nvSpPr>
          <p:cNvPr id="5123" name="Rectangle 3"/>
          <p:cNvSpPr>
            <a:spLocks noGrp="1" noChangeArrowheads="1"/>
          </p:cNvSpPr>
          <p:nvPr>
            <p:ph type="body" idx="4294967295"/>
          </p:nvPr>
        </p:nvSpPr>
        <p:spPr>
          <a:xfrm>
            <a:off x="457200" y="1076325"/>
            <a:ext cx="8229600" cy="5270500"/>
          </a:xfrm>
        </p:spPr>
        <p:txBody>
          <a:bodyPr>
            <a:normAutofit fontScale="25000" lnSpcReduction="20000"/>
          </a:bodyPr>
          <a:lstStyle/>
          <a:p>
            <a:pPr algn="just">
              <a:lnSpc>
                <a:spcPct val="120000"/>
              </a:lnSpc>
              <a:spcBef>
                <a:spcPts val="2400"/>
              </a:spcBef>
              <a:buFontTx/>
              <a:buAutoNum type="arabicPeriod"/>
              <a:defRPr/>
            </a:pPr>
            <a:r>
              <a:rPr lang="fr-FR" sz="8800" dirty="0">
                <a:latin typeface="Times New Roman" panose="02020603050405020304" pitchFamily="18" charset="0"/>
                <a:cs typeface="Times New Roman" panose="02020603050405020304" pitchFamily="18" charset="0"/>
              </a:rPr>
              <a:t>Malgré des efforts continus et certaines transformations importantes des politiques minières canadiennes et québécoises, les cadres règlementaires sont marqués par une grande continuité.</a:t>
            </a:r>
          </a:p>
          <a:p>
            <a:pPr algn="just">
              <a:lnSpc>
                <a:spcPct val="120000"/>
              </a:lnSpc>
              <a:spcBef>
                <a:spcPts val="2400"/>
              </a:spcBef>
              <a:buFontTx/>
              <a:buAutoNum type="arabicPeriod"/>
            </a:pPr>
            <a:r>
              <a:rPr lang="fr-CA" sz="8800" dirty="0">
                <a:latin typeface="Times New Roman" panose="02020603050405020304" pitchFamily="18" charset="0"/>
                <a:cs typeface="Times New Roman" panose="02020603050405020304" pitchFamily="18" charset="0"/>
              </a:rPr>
              <a:t>Pour comprendre cette continuité, il est utile d’introduire la notion de régime minier. </a:t>
            </a:r>
          </a:p>
          <a:p>
            <a:pPr algn="just">
              <a:lnSpc>
                <a:spcPct val="120000"/>
              </a:lnSpc>
              <a:spcBef>
                <a:spcPts val="2400"/>
              </a:spcBef>
              <a:buFontTx/>
              <a:buAutoNum type="arabicPeriod"/>
            </a:pPr>
            <a:r>
              <a:rPr lang="fr-CA" altLang="fr-FR" sz="8800" dirty="0">
                <a:latin typeface="Times New Roman" panose="02020603050405020304" pitchFamily="18" charset="0"/>
                <a:cs typeface="Times New Roman" panose="02020603050405020304" pitchFamily="18" charset="0"/>
              </a:rPr>
              <a:t>La perspective proposée ici amène à voir un régime minier comme faisant partie d’une structure de pouvoir plus large qui oriente et conditionne les relations entre les acteurs impliqués.</a:t>
            </a:r>
          </a:p>
          <a:p>
            <a:pPr algn="just">
              <a:lnSpc>
                <a:spcPct val="120000"/>
              </a:lnSpc>
              <a:spcBef>
                <a:spcPts val="2400"/>
              </a:spcBef>
              <a:buFontTx/>
              <a:buAutoNum type="arabicPeriod"/>
            </a:pPr>
            <a:r>
              <a:rPr lang="fr-FR" sz="8800" dirty="0">
                <a:latin typeface="Times New Roman" panose="02020603050405020304" pitchFamily="18" charset="0"/>
                <a:cs typeface="Times New Roman" panose="02020603050405020304" pitchFamily="18" charset="0"/>
              </a:rPr>
              <a:t>Jusqu’à nos jours, nos cadres règlementaires, qui sont à la fois l’expression et l’instrument des rapports de pouvoir structurel, reflètent l’héritage du « </a:t>
            </a:r>
            <a:r>
              <a:rPr lang="fr-FR" sz="8800" i="1" dirty="0">
                <a:latin typeface="Times New Roman" panose="02020603050405020304" pitchFamily="18" charset="0"/>
                <a:cs typeface="Times New Roman" panose="02020603050405020304" pitchFamily="18" charset="0"/>
              </a:rPr>
              <a:t>free </a:t>
            </a:r>
            <a:r>
              <a:rPr lang="fr-FR" sz="8800" i="1" dirty="0" err="1">
                <a:latin typeface="Times New Roman" panose="02020603050405020304" pitchFamily="18" charset="0"/>
                <a:cs typeface="Times New Roman" panose="02020603050405020304" pitchFamily="18" charset="0"/>
              </a:rPr>
              <a:t>mining</a:t>
            </a:r>
            <a:r>
              <a:rPr lang="fr-FR" sz="8800" i="1" dirty="0">
                <a:latin typeface="Times New Roman" panose="02020603050405020304" pitchFamily="18" charset="0"/>
                <a:cs typeface="Times New Roman" panose="02020603050405020304" pitchFamily="18" charset="0"/>
              </a:rPr>
              <a:t> </a:t>
            </a:r>
            <a:r>
              <a:rPr lang="fr-FR" sz="8800" dirty="0">
                <a:latin typeface="Times New Roman" panose="02020603050405020304" pitchFamily="18" charset="0"/>
                <a:cs typeface="Times New Roman" panose="02020603050405020304" pitchFamily="18" charset="0"/>
              </a:rPr>
              <a:t>» au Québec et au Canada qui est caractérisé par des rapports asymétriques de pouvoir: l’industrie extractive exerce un pouvoir prépondérant sur les autres acteurs. </a:t>
            </a:r>
          </a:p>
          <a:p>
            <a:pPr marL="0" indent="0">
              <a:lnSpc>
                <a:spcPct val="120000"/>
              </a:lnSpc>
              <a:spcBef>
                <a:spcPts val="2400"/>
              </a:spcBef>
              <a:buNone/>
              <a:defRPr/>
            </a:pPr>
            <a:r>
              <a:rPr lang="fr-FR" dirty="0">
                <a:latin typeface="Times New Roman" panose="02020603050405020304" pitchFamily="18" charset="0"/>
                <a:cs typeface="Times New Roman" panose="02020603050405020304" pitchFamily="18" charset="0"/>
              </a:rPr>
              <a:t> </a:t>
            </a:r>
          </a:p>
          <a:p>
            <a:pPr marL="609600" indent="-609600" eaLnBrk="1" hangingPunct="1">
              <a:lnSpc>
                <a:spcPct val="120000"/>
              </a:lnSpc>
              <a:spcBef>
                <a:spcPts val="2400"/>
              </a:spcBef>
              <a:buFont typeface="Wingdings" charset="0"/>
              <a:buChar char="§"/>
              <a:defRPr/>
            </a:pPr>
            <a:endParaRPr lang="fr-FR" i="1" dirty="0">
              <a:solidFill>
                <a:srgbClr val="FF0000"/>
              </a:solidFill>
              <a:latin typeface="Arial" charset="0"/>
              <a:cs typeface="+mn-cs"/>
            </a:endParaRPr>
          </a:p>
        </p:txBody>
      </p:sp>
      <p:sp>
        <p:nvSpPr>
          <p:cNvPr id="4" name="Espace réservé du numéro de diapositive 3"/>
          <p:cNvSpPr>
            <a:spLocks noGrp="1"/>
          </p:cNvSpPr>
          <p:nvPr>
            <p:ph type="sldNum" sz="quarter" idx="12"/>
          </p:nvPr>
        </p:nvSpPr>
        <p:spPr/>
        <p:txBody>
          <a:bodyPr/>
          <a:lstStyle/>
          <a:p>
            <a:r>
              <a:rPr lang="fr-FR" dirty="0"/>
              <a:t>6</a:t>
            </a:r>
          </a:p>
        </p:txBody>
      </p:sp>
    </p:spTree>
    <p:extLst>
      <p:ext uri="{BB962C8B-B14F-4D97-AF65-F5344CB8AC3E}">
        <p14:creationId xmlns:p14="http://schemas.microsoft.com/office/powerpoint/2010/main" val="3784705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idx="4294967295"/>
          </p:nvPr>
        </p:nvSpPr>
        <p:spPr>
          <a:xfrm>
            <a:off x="457200" y="546652"/>
            <a:ext cx="8229600" cy="870986"/>
          </a:xfrm>
        </p:spPr>
        <p:txBody>
          <a:bodyPr>
            <a:normAutofit fontScale="90000"/>
          </a:bodyPr>
          <a:lstStyle/>
          <a:p>
            <a:br>
              <a:rPr lang="fr-FR" sz="3100" b="1" dirty="0">
                <a:solidFill>
                  <a:srgbClr val="1F497D"/>
                </a:solidFill>
                <a:latin typeface="Times New Roman" panose="02020603050405020304" pitchFamily="18" charset="0"/>
                <a:cs typeface="Times New Roman" panose="02020603050405020304" pitchFamily="18" charset="0"/>
              </a:rPr>
            </a:br>
            <a:r>
              <a:rPr lang="fr-FR" sz="3100" b="1" dirty="0">
                <a:solidFill>
                  <a:srgbClr val="1F497D"/>
                </a:solidFill>
                <a:latin typeface="Times New Roman" panose="02020603050405020304" pitchFamily="18" charset="0"/>
                <a:cs typeface="Times New Roman" panose="02020603050405020304" pitchFamily="18" charset="0"/>
              </a:rPr>
              <a:t>1. </a:t>
            </a:r>
            <a:r>
              <a:rPr lang="fr-CA" sz="3100" b="1" dirty="0">
                <a:solidFill>
                  <a:srgbClr val="1F497D"/>
                </a:solidFill>
                <a:latin typeface="Times New Roman" panose="02020603050405020304" pitchFamily="18" charset="0"/>
                <a:cs typeface="Times New Roman" panose="02020603050405020304" pitchFamily="18" charset="0"/>
              </a:rPr>
              <a:t>La </a:t>
            </a:r>
            <a:r>
              <a:rPr lang="fr-FR" sz="3100" b="1" dirty="0">
                <a:solidFill>
                  <a:srgbClr val="1F497D"/>
                </a:solidFill>
                <a:latin typeface="Times New Roman" panose="02020603050405020304" pitchFamily="18" charset="0"/>
                <a:cs typeface="Times New Roman" panose="02020603050405020304" pitchFamily="18" charset="0"/>
              </a:rPr>
              <a:t>place du secteur minier</a:t>
            </a:r>
            <a:br>
              <a:rPr lang="fr-FR" sz="3100" b="1" dirty="0">
                <a:solidFill>
                  <a:srgbClr val="1F497D"/>
                </a:solidFill>
                <a:latin typeface="Times New Roman" panose="02020603050405020304" pitchFamily="18" charset="0"/>
                <a:cs typeface="Times New Roman" panose="02020603050405020304" pitchFamily="18" charset="0"/>
              </a:rPr>
            </a:br>
            <a:r>
              <a:rPr lang="fr-FR" sz="3100" b="1" dirty="0">
                <a:solidFill>
                  <a:srgbClr val="1F497D"/>
                </a:solidFill>
                <a:latin typeface="Times New Roman" panose="02020603050405020304" pitchFamily="18" charset="0"/>
                <a:cs typeface="Times New Roman" panose="02020603050405020304" pitchFamily="18" charset="0"/>
              </a:rPr>
              <a:t>dans l’économie politique canadienne</a:t>
            </a:r>
            <a:br>
              <a:rPr lang="fr-FR" sz="2800" b="1" dirty="0">
                <a:solidFill>
                  <a:srgbClr val="1F497D"/>
                </a:solidFill>
                <a:latin typeface="Arial" charset="0"/>
              </a:rPr>
            </a:br>
            <a:endParaRPr lang="fr-FR" sz="2800" b="1" dirty="0">
              <a:solidFill>
                <a:srgbClr val="1F497D"/>
              </a:solidFill>
              <a:latin typeface="Arial" charset="0"/>
            </a:endParaRPr>
          </a:p>
        </p:txBody>
      </p:sp>
      <p:sp>
        <p:nvSpPr>
          <p:cNvPr id="17414" name="Rectangle 3"/>
          <p:cNvSpPr>
            <a:spLocks noChangeArrowheads="1"/>
          </p:cNvSpPr>
          <p:nvPr/>
        </p:nvSpPr>
        <p:spPr bwMode="auto">
          <a:xfrm>
            <a:off x="742502" y="1679574"/>
            <a:ext cx="7944297" cy="44148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ormAutofit fontScale="92500" lnSpcReduction="20000"/>
          </a:bodyPr>
          <a:lstStyle/>
          <a:p>
            <a:pPr algn="just"/>
            <a:r>
              <a:rPr lang="fr-FR" sz="2800" dirty="0">
                <a:latin typeface="Times New Roman" panose="02020603050405020304" pitchFamily="18" charset="0"/>
                <a:cs typeface="Times New Roman" panose="02020603050405020304" pitchFamily="18" charset="0"/>
              </a:rPr>
              <a:t>Principe du « </a:t>
            </a:r>
            <a:r>
              <a:rPr lang="fr-FR" sz="2800" i="1" dirty="0">
                <a:latin typeface="Times New Roman" panose="02020603050405020304" pitchFamily="18" charset="0"/>
                <a:cs typeface="Times New Roman" panose="02020603050405020304" pitchFamily="18" charset="0"/>
              </a:rPr>
              <a:t>free </a:t>
            </a:r>
            <a:r>
              <a:rPr lang="fr-FR" sz="2800" i="1" dirty="0" err="1">
                <a:latin typeface="Times New Roman" panose="02020603050405020304" pitchFamily="18" charset="0"/>
                <a:cs typeface="Times New Roman" panose="02020603050405020304" pitchFamily="18" charset="0"/>
              </a:rPr>
              <a:t>mining</a:t>
            </a:r>
            <a:r>
              <a:rPr lang="fr-FR" sz="2800" i="1" dirty="0">
                <a:latin typeface="Times New Roman" panose="02020603050405020304" pitchFamily="18" charset="0"/>
                <a:cs typeface="Times New Roman" panose="02020603050405020304" pitchFamily="18" charset="0"/>
              </a:rPr>
              <a:t> </a:t>
            </a:r>
            <a:r>
              <a:rPr lang="fr-FR" sz="2800" dirty="0">
                <a:latin typeface="Times New Roman" panose="02020603050405020304" pitchFamily="18" charset="0"/>
                <a:cs typeface="Times New Roman" panose="02020603050405020304" pitchFamily="18" charset="0"/>
              </a:rPr>
              <a:t>» (« extraction libre »), héritage des politiques coloniales du 19</a:t>
            </a:r>
            <a:r>
              <a:rPr lang="fr-FR" sz="2800" baseline="30000" dirty="0">
                <a:latin typeface="Times New Roman" panose="02020603050405020304" pitchFamily="18" charset="0"/>
                <a:cs typeface="Times New Roman" panose="02020603050405020304" pitchFamily="18" charset="0"/>
              </a:rPr>
              <a:t>e</a:t>
            </a:r>
            <a:r>
              <a:rPr lang="fr-FR" sz="2800" dirty="0">
                <a:latin typeface="Times New Roman" panose="02020603050405020304" pitchFamily="18" charset="0"/>
                <a:cs typeface="Times New Roman" panose="02020603050405020304" pitchFamily="18" charset="0"/>
              </a:rPr>
              <a:t> siècle.</a:t>
            </a:r>
          </a:p>
          <a:p>
            <a:pPr algn="just"/>
            <a:endParaRPr lang="fr-FR" sz="2800" dirty="0">
              <a:latin typeface="Times New Roman" panose="02020603050405020304" pitchFamily="18" charset="0"/>
              <a:cs typeface="Times New Roman" panose="02020603050405020304" pitchFamily="18" charset="0"/>
            </a:endParaRPr>
          </a:p>
          <a:p>
            <a:pPr marL="342900" indent="-342900" algn="just">
              <a:buAutoNum type="arabicPeriod"/>
            </a:pPr>
            <a:r>
              <a:rPr lang="fr-CA" sz="2400" dirty="0">
                <a:latin typeface="Times New Roman" panose="02020603050405020304" pitchFamily="18" charset="0"/>
                <a:cs typeface="Times New Roman" panose="02020603050405020304" pitchFamily="18" charset="0"/>
              </a:rPr>
              <a:t>Le développement minier est non seulement souhaitable, mais prioritaire par rapport à d’autres types d’utilisation du territoire. </a:t>
            </a:r>
          </a:p>
          <a:p>
            <a:pPr marL="342900" indent="-342900" algn="just">
              <a:buAutoNum type="arabicPeriod"/>
            </a:pPr>
            <a:endParaRPr lang="fr-CA" sz="2400" dirty="0">
              <a:latin typeface="Times New Roman" panose="02020603050405020304" pitchFamily="18" charset="0"/>
              <a:cs typeface="Times New Roman" panose="02020603050405020304" pitchFamily="18" charset="0"/>
            </a:endParaRPr>
          </a:p>
          <a:p>
            <a:pPr marL="342900" indent="-342900" algn="just">
              <a:buAutoNum type="arabicPeriod"/>
            </a:pPr>
            <a:r>
              <a:rPr lang="fr-CA" sz="2400" dirty="0">
                <a:latin typeface="Times New Roman" panose="02020603050405020304" pitchFamily="18" charset="0"/>
                <a:cs typeface="Times New Roman" panose="02020603050405020304" pitchFamily="18" charset="0"/>
              </a:rPr>
              <a:t>Le principe du premier acquéreur confère à l’entrepreneur minier une autonomie et une autorité importantes, voire uniques. </a:t>
            </a:r>
          </a:p>
          <a:p>
            <a:pPr marL="342900" indent="-342900" algn="just">
              <a:buAutoNum type="arabicPeriod"/>
            </a:pPr>
            <a:endParaRPr lang="fr-CA" sz="2400" dirty="0">
              <a:latin typeface="Times New Roman" panose="02020603050405020304" pitchFamily="18" charset="0"/>
              <a:cs typeface="Times New Roman" panose="02020603050405020304" pitchFamily="18" charset="0"/>
            </a:endParaRPr>
          </a:p>
          <a:p>
            <a:pPr marL="342900" indent="-342900" algn="just">
              <a:buAutoNum type="arabicPeriod"/>
            </a:pPr>
            <a:r>
              <a:rPr lang="fr-CA" sz="2400" dirty="0">
                <a:latin typeface="Times New Roman" panose="02020603050405020304" pitchFamily="18" charset="0"/>
                <a:cs typeface="Times New Roman" panose="02020603050405020304" pitchFamily="18" charset="0"/>
              </a:rPr>
              <a:t>La délégation d’autorité conférée aux entrepreneurs miniers se fait aux dépens de celle de l’administration publique.</a:t>
            </a:r>
          </a:p>
          <a:p>
            <a:pPr marL="342900" indent="-342900" algn="just">
              <a:buAutoNum type="arabicPeriod"/>
            </a:pPr>
            <a:endParaRPr lang="fr-CA" sz="2400" dirty="0">
              <a:latin typeface="Times New Roman" panose="02020603050405020304" pitchFamily="18" charset="0"/>
              <a:cs typeface="Times New Roman" panose="02020603050405020304" pitchFamily="18" charset="0"/>
            </a:endParaRPr>
          </a:p>
          <a:p>
            <a:pPr marL="342900" indent="-342900" algn="just">
              <a:buAutoNum type="arabicPeriod"/>
            </a:pPr>
            <a:r>
              <a:rPr lang="fr-CA" sz="2400" dirty="0">
                <a:latin typeface="Times New Roman" panose="02020603050405020304" pitchFamily="18" charset="0"/>
                <a:cs typeface="Times New Roman" panose="02020603050405020304" pitchFamily="18" charset="0"/>
              </a:rPr>
              <a:t>La priorité donnée à certaines valeurs, dont la priorité donnée au secteur minier, a pour effet de privilégier certains acteurs et de marginaliser certains autres.</a:t>
            </a: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7</a:t>
            </a:fld>
            <a:endParaRPr lang="fr-FR"/>
          </a:p>
        </p:txBody>
      </p:sp>
    </p:spTree>
    <p:extLst>
      <p:ext uri="{BB962C8B-B14F-4D97-AF65-F5344CB8AC3E}">
        <p14:creationId xmlns:p14="http://schemas.microsoft.com/office/powerpoint/2010/main" val="1472048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3"/>
          <p:cNvSpPr>
            <a:spLocks noChangeArrowheads="1"/>
          </p:cNvSpPr>
          <p:nvPr/>
        </p:nvSpPr>
        <p:spPr bwMode="auto">
          <a:xfrm>
            <a:off x="555625" y="2503488"/>
            <a:ext cx="8264525" cy="26776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marL="342900" indent="-342900">
              <a:buFont typeface="Arial"/>
              <a:buChar char="•"/>
            </a:pPr>
            <a:r>
              <a:rPr lang="fr-CA" sz="2400" dirty="0">
                <a:latin typeface="Times New Roman" panose="02020603050405020304" pitchFamily="18" charset="0"/>
                <a:cs typeface="Times New Roman" panose="02020603050405020304" pitchFamily="18" charset="0"/>
              </a:rPr>
              <a:t>Des cadres règlementaires très favorables </a:t>
            </a:r>
          </a:p>
          <a:p>
            <a:pPr marL="342900" indent="-342900">
              <a:buFont typeface="Arial"/>
              <a:buChar char="•"/>
            </a:pPr>
            <a:endParaRPr lang="fr-CA" sz="2400" dirty="0">
              <a:latin typeface="Times New Roman" panose="02020603050405020304" pitchFamily="18" charset="0"/>
              <a:cs typeface="Times New Roman" panose="02020603050405020304" pitchFamily="18" charset="0"/>
            </a:endParaRPr>
          </a:p>
          <a:p>
            <a:pPr marL="342900" indent="-342900">
              <a:buFont typeface="Arial"/>
              <a:buChar char="•"/>
            </a:pPr>
            <a:r>
              <a:rPr lang="fr-CA" sz="2400" dirty="0">
                <a:latin typeface="Times New Roman" panose="02020603050405020304" pitchFamily="18" charset="0"/>
                <a:cs typeface="Times New Roman" panose="02020603050405020304" pitchFamily="18" charset="0"/>
              </a:rPr>
              <a:t>Des systèmes juridiques et fiscaux propices à la mobilisation du capital de risque</a:t>
            </a:r>
          </a:p>
          <a:p>
            <a:pPr marL="342900" indent="-342900">
              <a:buFont typeface="Arial"/>
              <a:buChar char="•"/>
            </a:pPr>
            <a:endParaRPr lang="fr-CA" sz="2400" dirty="0">
              <a:latin typeface="Times New Roman" panose="02020603050405020304" pitchFamily="18" charset="0"/>
              <a:cs typeface="Times New Roman" panose="02020603050405020304" pitchFamily="18" charset="0"/>
            </a:endParaRPr>
          </a:p>
          <a:p>
            <a:pPr marL="342900" indent="-342900">
              <a:buFont typeface="Arial"/>
              <a:buChar char="•"/>
            </a:pPr>
            <a:r>
              <a:rPr lang="fr-CA" sz="2400" dirty="0">
                <a:latin typeface="Times New Roman" panose="02020603050405020304" pitchFamily="18" charset="0"/>
                <a:cs typeface="Times New Roman" panose="02020603050405020304" pitchFamily="18" charset="0"/>
              </a:rPr>
              <a:t>Des règles fiscales qui favorisent l’investissement canadien à l’étranger</a:t>
            </a:r>
          </a:p>
        </p:txBody>
      </p:sp>
      <p:sp>
        <p:nvSpPr>
          <p:cNvPr id="18434" name="Rectangle 5"/>
          <p:cNvSpPr>
            <a:spLocks noChangeArrowheads="1"/>
          </p:cNvSpPr>
          <p:nvPr/>
        </p:nvSpPr>
        <p:spPr bwMode="auto">
          <a:xfrm>
            <a:off x="250825" y="1493838"/>
            <a:ext cx="8569325"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fr-CA"/>
              <a:t> </a:t>
            </a:r>
          </a:p>
        </p:txBody>
      </p:sp>
      <p:sp>
        <p:nvSpPr>
          <p:cNvPr id="18435" name="Rectangle 6"/>
          <p:cNvSpPr>
            <a:spLocks noChangeArrowheads="1"/>
          </p:cNvSpPr>
          <p:nvPr/>
        </p:nvSpPr>
        <p:spPr bwMode="auto">
          <a:xfrm>
            <a:off x="250825" y="1863725"/>
            <a:ext cx="8497888"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fr-CA" dirty="0"/>
              <a:t> </a:t>
            </a: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8</a:t>
            </a:fld>
            <a:endParaRPr lang="fr-FR"/>
          </a:p>
        </p:txBody>
      </p:sp>
      <p:sp>
        <p:nvSpPr>
          <p:cNvPr id="5" name="ZoneTexte 4"/>
          <p:cNvSpPr txBox="1"/>
          <p:nvPr/>
        </p:nvSpPr>
        <p:spPr>
          <a:xfrm>
            <a:off x="555625" y="406400"/>
            <a:ext cx="7839075" cy="1661993"/>
          </a:xfrm>
          <a:prstGeom prst="rect">
            <a:avLst/>
          </a:prstGeom>
          <a:noFill/>
        </p:spPr>
        <p:txBody>
          <a:bodyPr wrap="square" rtlCol="0">
            <a:spAutoFit/>
          </a:bodyPr>
          <a:lstStyle/>
          <a:p>
            <a:pPr algn="ctr"/>
            <a:br>
              <a:rPr lang="fr-FR" sz="2800" b="1" dirty="0">
                <a:solidFill>
                  <a:srgbClr val="1F497D"/>
                </a:solidFill>
                <a:latin typeface="Times New Roman" panose="02020603050405020304" pitchFamily="18" charset="0"/>
                <a:cs typeface="Times New Roman" panose="02020603050405020304" pitchFamily="18" charset="0"/>
              </a:rPr>
            </a:br>
            <a:r>
              <a:rPr lang="fr-FR" sz="2800" b="1" dirty="0">
                <a:solidFill>
                  <a:srgbClr val="1F497D"/>
                </a:solidFill>
                <a:latin typeface="Times New Roman" panose="02020603050405020304" pitchFamily="18" charset="0"/>
                <a:cs typeface="Times New Roman" panose="02020603050405020304" pitchFamily="18" charset="0"/>
              </a:rPr>
              <a:t>1. </a:t>
            </a:r>
            <a:r>
              <a:rPr lang="fr-CA" sz="2800" b="1" dirty="0">
                <a:solidFill>
                  <a:srgbClr val="1F497D"/>
                </a:solidFill>
                <a:latin typeface="Times New Roman" panose="02020603050405020304" pitchFamily="18" charset="0"/>
                <a:cs typeface="Times New Roman" panose="02020603050405020304" pitchFamily="18" charset="0"/>
              </a:rPr>
              <a:t>La </a:t>
            </a:r>
            <a:r>
              <a:rPr lang="fr-FR" sz="2800" b="1" dirty="0">
                <a:solidFill>
                  <a:srgbClr val="1F497D"/>
                </a:solidFill>
                <a:latin typeface="Times New Roman" panose="02020603050405020304" pitchFamily="18" charset="0"/>
                <a:cs typeface="Times New Roman" panose="02020603050405020304" pitchFamily="18" charset="0"/>
              </a:rPr>
              <a:t>place du secteur minier</a:t>
            </a:r>
            <a:br>
              <a:rPr lang="fr-FR" sz="2800" b="1" dirty="0">
                <a:solidFill>
                  <a:srgbClr val="1F497D"/>
                </a:solidFill>
                <a:latin typeface="Times New Roman" panose="02020603050405020304" pitchFamily="18" charset="0"/>
                <a:cs typeface="Times New Roman" panose="02020603050405020304" pitchFamily="18" charset="0"/>
              </a:rPr>
            </a:br>
            <a:r>
              <a:rPr lang="fr-FR" sz="2800" b="1" dirty="0">
                <a:solidFill>
                  <a:srgbClr val="1F497D"/>
                </a:solidFill>
                <a:latin typeface="Times New Roman" panose="02020603050405020304" pitchFamily="18" charset="0"/>
                <a:cs typeface="Times New Roman" panose="02020603050405020304" pitchFamily="18" charset="0"/>
              </a:rPr>
              <a:t>dans l’économie politique canadienne</a:t>
            </a:r>
            <a:br>
              <a:rPr lang="fr-FR" sz="2400" b="1" dirty="0">
                <a:solidFill>
                  <a:srgbClr val="1F497D"/>
                </a:solidFill>
                <a:latin typeface="Arial" charset="0"/>
              </a:rPr>
            </a:br>
            <a:endParaRPr lang="fr-FR" dirty="0"/>
          </a:p>
        </p:txBody>
      </p:sp>
    </p:spTree>
    <p:extLst>
      <p:ext uri="{BB962C8B-B14F-4D97-AF65-F5344CB8AC3E}">
        <p14:creationId xmlns:p14="http://schemas.microsoft.com/office/powerpoint/2010/main" val="2668993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457200" y="1461917"/>
            <a:ext cx="8162925" cy="50769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oAutofit/>
          </a:bodyPr>
          <a:lstStyle/>
          <a:p>
            <a:pPr algn="l"/>
            <a:endParaRPr lang="fr-CA" sz="2000" b="1" dirty="0">
              <a:latin typeface="Times New Roman" panose="02020603050405020304" pitchFamily="18" charset="0"/>
              <a:cs typeface="Times New Roman" panose="02020603050405020304" pitchFamily="18" charset="0"/>
            </a:endParaRPr>
          </a:p>
          <a:p>
            <a:pPr algn="l"/>
            <a:r>
              <a:rPr lang="fr-CA" sz="2000" b="1" dirty="0">
                <a:latin typeface="Times New Roman" panose="02020603050405020304" pitchFamily="18" charset="0"/>
                <a:cs typeface="Times New Roman" panose="02020603050405020304" pitchFamily="18" charset="0"/>
              </a:rPr>
              <a:t>Tout comme les incitations fiscales pour attirer les investissements miniers étrangers au Canada, de telles mesures incitatives existent au bénéfice des investissement miniers canadiens à l’international</a:t>
            </a:r>
          </a:p>
          <a:p>
            <a:pPr algn="l"/>
            <a:endParaRPr lang="fr-CA" sz="2000" b="1" dirty="0">
              <a:latin typeface="Times New Roman" panose="02020603050405020304" pitchFamily="18" charset="0"/>
              <a:cs typeface="Times New Roman" panose="02020603050405020304" pitchFamily="18" charset="0"/>
            </a:endParaRPr>
          </a:p>
          <a:p>
            <a:pPr algn="l"/>
            <a:r>
              <a:rPr lang="fr-CA" sz="2000" b="1" dirty="0">
                <a:latin typeface="Times New Roman" panose="02020603050405020304" pitchFamily="18" charset="0"/>
                <a:cs typeface="Times New Roman" panose="02020603050405020304" pitchFamily="18" charset="0"/>
              </a:rPr>
              <a:t>Frais relatifs à des ressources à l’étranger et frais d’exploration et d’aménagement à l’étranger : </a:t>
            </a:r>
            <a:r>
              <a:rPr lang="fr-CA" sz="2000" dirty="0">
                <a:latin typeface="Times New Roman" panose="02020603050405020304" pitchFamily="18" charset="0"/>
                <a:cs typeface="Times New Roman" panose="02020603050405020304" pitchFamily="18" charset="0"/>
              </a:rPr>
              <a:t>Les sociétés minières canadiennes qui engagent des frais d’exploration et d’aménagement à l’étranger peuvent, sous certaines conditions, déduire les frais relatifs à des ressources à l'étranger (FRE) pour chaque pays aux fins de l'impôt. </a:t>
            </a:r>
            <a:r>
              <a:rPr lang="fr-CA" sz="2000" b="0" i="0" dirty="0">
                <a:solidFill>
                  <a:srgbClr val="333333"/>
                </a:solidFill>
                <a:effectLst/>
                <a:latin typeface="Noto Sans"/>
                <a:hlinkClick r:id="rId2"/>
              </a:rPr>
              <a:t>https://www.rncan.gc.ca/science-data/science-research/earth-sciences/earth-sciences-resources/earth-sciences-federal-programs/dispositions-fiscales-propres-lexploitation-miniere/8893</a:t>
            </a:r>
            <a:endParaRPr lang="fr-CA" sz="2000" b="0" i="0" dirty="0">
              <a:solidFill>
                <a:srgbClr val="333333"/>
              </a:solidFill>
              <a:effectLst/>
              <a:latin typeface="Noto Sans"/>
            </a:endParaRPr>
          </a:p>
          <a:p>
            <a:pPr algn="l"/>
            <a:endParaRPr lang="fr-CA" sz="2000" b="0" i="0" dirty="0">
              <a:solidFill>
                <a:srgbClr val="333333"/>
              </a:solidFill>
              <a:effectLst/>
              <a:latin typeface="Noto Sans"/>
            </a:endParaRPr>
          </a:p>
        </p:txBody>
      </p:sp>
      <p:sp>
        <p:nvSpPr>
          <p:cNvPr id="4" name="Espace réservé du numéro de diapositive 3"/>
          <p:cNvSpPr>
            <a:spLocks noGrp="1"/>
          </p:cNvSpPr>
          <p:nvPr>
            <p:ph type="sldNum" sz="quarter" idx="12"/>
          </p:nvPr>
        </p:nvSpPr>
        <p:spPr/>
        <p:txBody>
          <a:bodyPr/>
          <a:lstStyle/>
          <a:p>
            <a:fld id="{5F08127D-118C-634C-9D3F-DB046202F4E2}" type="slidenum">
              <a:rPr lang="fr-FR" smtClean="0"/>
              <a:t>9</a:t>
            </a:fld>
            <a:endParaRPr lang="fr-FR"/>
          </a:p>
        </p:txBody>
      </p:sp>
      <p:sp>
        <p:nvSpPr>
          <p:cNvPr id="5" name="ZoneTexte 4"/>
          <p:cNvSpPr txBox="1"/>
          <p:nvPr/>
        </p:nvSpPr>
        <p:spPr>
          <a:xfrm>
            <a:off x="185737" y="507810"/>
            <a:ext cx="8091488" cy="954107"/>
          </a:xfrm>
          <a:prstGeom prst="rect">
            <a:avLst/>
          </a:prstGeom>
          <a:noFill/>
        </p:spPr>
        <p:txBody>
          <a:bodyPr wrap="square" rtlCol="0">
            <a:spAutoFit/>
          </a:bodyPr>
          <a:lstStyle/>
          <a:p>
            <a:pPr algn="ctr"/>
            <a:r>
              <a:rPr lang="fr-CA" sz="2800" b="1" dirty="0">
                <a:solidFill>
                  <a:srgbClr val="1F497D"/>
                </a:solidFill>
                <a:latin typeface="Times New Roman" panose="02020603050405020304" pitchFamily="18" charset="0"/>
                <a:cs typeface="Times New Roman" panose="02020603050405020304" pitchFamily="18" charset="0"/>
              </a:rPr>
              <a:t>Mesures fiscales du Canada en appui </a:t>
            </a:r>
            <a:r>
              <a:rPr lang="fr-FR" altLang="ja-JP" sz="2800" b="1" dirty="0">
                <a:solidFill>
                  <a:srgbClr val="1F497D"/>
                </a:solidFill>
                <a:latin typeface="Times New Roman" panose="02020603050405020304" pitchFamily="18" charset="0"/>
                <a:cs typeface="Times New Roman" panose="02020603050405020304" pitchFamily="18" charset="0"/>
              </a:rPr>
              <a:t>aux entreprises minières investissant à l’étranger</a:t>
            </a:r>
            <a:r>
              <a:rPr lang="fr-CA" sz="2800" b="1" dirty="0">
                <a:solidFill>
                  <a:srgbClr val="1F497D"/>
                </a:solidFill>
                <a:latin typeface="Times New Roman" panose="02020603050405020304" pitchFamily="18" charset="0"/>
                <a:cs typeface="Times New Roman" panose="02020603050405020304" pitchFamily="18" charset="0"/>
              </a:rPr>
              <a:t> </a:t>
            </a:r>
            <a:endParaRPr lang="fr-FR" sz="2800" b="1" dirty="0">
              <a:solidFill>
                <a:srgbClr val="1F497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9855421"/>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8072</TotalTime>
  <Words>4402</Words>
  <Application>Microsoft Office PowerPoint</Application>
  <PresentationFormat>Affichage à l'écran (4:3)</PresentationFormat>
  <Paragraphs>306</Paragraphs>
  <Slides>37</Slides>
  <Notes>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37</vt:i4>
      </vt:variant>
    </vt:vector>
  </HeadingPairs>
  <TitlesOfParts>
    <vt:vector size="45" baseType="lpstr">
      <vt:lpstr>Arial</vt:lpstr>
      <vt:lpstr>Calibri</vt:lpstr>
      <vt:lpstr>Noto Sans</vt:lpstr>
      <vt:lpstr>Segoe UI</vt:lpstr>
      <vt:lpstr>Times New Roman</vt:lpstr>
      <vt:lpstr>Verlag</vt:lpstr>
      <vt:lpstr>Wingdings</vt:lpstr>
      <vt:lpstr>Thème Office</vt:lpstr>
      <vt:lpstr> Asymétrie des relations et enjeux de régulation et de légitimité dans le secteur minier. Réflexions à partir des expériences au Canada, au Québec et en Afrique    </vt:lpstr>
      <vt:lpstr>Présentation PowerPoint</vt:lpstr>
      <vt:lpstr>Présentation PowerPoint</vt:lpstr>
      <vt:lpstr>Mine de Malartic </vt:lpstr>
      <vt:lpstr>Présentation PowerPoint</vt:lpstr>
      <vt:lpstr>Éléments contextuels</vt:lpstr>
      <vt:lpstr> 1. La place du secteur minier dans l’économie politique canadienne </vt:lpstr>
      <vt:lpstr>Présentation PowerPoint</vt:lpstr>
      <vt:lpstr>Présentation PowerPoint</vt:lpstr>
      <vt:lpstr>Canada: centre international de financement par actions pour les investisseurs miniers  </vt:lpstr>
      <vt:lpstr>Présentation PowerPoint</vt:lpstr>
      <vt:lpstr>Présentation PowerPoint</vt:lpstr>
      <vt:lpstr>Présentation PowerPoint</vt:lpstr>
      <vt:lpstr>Présentation PowerPoint</vt:lpstr>
      <vt:lpstr>Présentation PowerPoint</vt:lpstr>
      <vt:lpstr>Présentation PowerPoint</vt:lpstr>
      <vt:lpstr>Évolution des investissements canadiens miniers cumulatif en Afrique  </vt:lpstr>
      <vt:lpstr>Une politique de coopération de plus en plus axée sur la promotion des intérêts du Canada</vt:lpstr>
      <vt:lpstr>Exemples de formes d’appui de l’État canadien</vt:lpstr>
      <vt:lpstr>L’accès direct de l’industrie minière aux lieux de décision</vt:lpstr>
      <vt:lpstr>L’évolution des formes d’appui de la coopération canadienne aux entreprises minières</vt:lpstr>
      <vt:lpstr>4. Implications et conséquences de la politique canadienne   </vt:lpstr>
      <vt:lpstr>Des mécanismes inopérants dans un contexte d’accès direct de l’industrie aux milieux de décision</vt:lpstr>
      <vt:lpstr>Documentation de graves violations de droits associées aux minières canadiennes</vt:lpstr>
      <vt:lpstr>La «pointe de l’iceberg»</vt:lpstr>
      <vt:lpstr>La répartition géographique de la violence (Osgood Hall Law School, 2016, p. 12) </vt:lpstr>
      <vt:lpstr>Violation de droits et conflits en Afrique</vt:lpstr>
      <vt:lpstr>Pressions internationales sur le Canada </vt:lpstr>
      <vt:lpstr>Création du bureau d’Ombudsman</vt:lpstr>
      <vt:lpstr>L’accès direct de l’industrie minière aux lieux de décision se poursuit </vt:lpstr>
      <vt:lpstr>Situation actuelle de l’Ombudsman</vt:lpstr>
      <vt:lpstr>La RSE est-elle une réponse ?</vt:lpstr>
      <vt:lpstr>Vers un renouvellement des approches</vt:lpstr>
      <vt:lpstr>  Ce que devrait être la RSE :  Une stratégie d’affaires et non de développement social  </vt:lpstr>
      <vt:lpstr> Responsabilités du gouvernement canadien  </vt:lpstr>
      <vt:lpstr>Les défis qui demeurent</vt:lpstr>
      <vt:lpstr>Références </vt:lpstr>
    </vt:vector>
  </TitlesOfParts>
  <Company>unistra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 M</dc:creator>
  <cp:lastModifiedBy>Bonnie Campbell</cp:lastModifiedBy>
  <cp:revision>390</cp:revision>
  <cp:lastPrinted>2018-11-20T16:44:35Z</cp:lastPrinted>
  <dcterms:created xsi:type="dcterms:W3CDTF">2017-09-06T22:06:55Z</dcterms:created>
  <dcterms:modified xsi:type="dcterms:W3CDTF">2021-04-27T19:16:57Z</dcterms:modified>
</cp:coreProperties>
</file>