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9" r:id="rId2"/>
    <p:sldId id="310" r:id="rId3"/>
    <p:sldId id="287" r:id="rId4"/>
    <p:sldId id="295" r:id="rId5"/>
    <p:sldId id="285" r:id="rId6"/>
    <p:sldId id="298" r:id="rId7"/>
    <p:sldId id="288" r:id="rId8"/>
    <p:sldId id="293" r:id="rId9"/>
    <p:sldId id="272" r:id="rId10"/>
    <p:sldId id="308" r:id="rId11"/>
    <p:sldId id="300" r:id="rId12"/>
    <p:sldId id="276" r:id="rId13"/>
    <p:sldId id="301" r:id="rId14"/>
    <p:sldId id="309" r:id="rId15"/>
    <p:sldId id="302" r:id="rId16"/>
    <p:sldId id="303" r:id="rId17"/>
    <p:sldId id="304" r:id="rId18"/>
    <p:sldId id="305" r:id="rId19"/>
    <p:sldId id="306" r:id="rId20"/>
    <p:sldId id="273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F16D2-CFF0-4B33-B7E8-EA8B838EF020}" type="datetimeFigureOut">
              <a:rPr lang="es-CL" smtClean="0"/>
              <a:t>02-06-2021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1502D-B33B-4C8A-A419-01E750A23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898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4488" y="731838"/>
            <a:ext cx="65008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10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0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3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33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7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66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45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319800" y="10799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66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720001" y="3236981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4368108" y="3236981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8016213" y="3236981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04957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72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01171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70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8C985-94AF-4D48-993B-762ED3A1CD1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830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3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3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1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B7FF-FD2B-466F-A75C-3EFCF054D8E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02-06-2021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3F28FD-45EA-4565-9BB4-853F8DE7AF3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7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523989" y="2564905"/>
            <a:ext cx="7772400" cy="506487"/>
          </a:xfrm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La cartografía crítica como aprendizaje para la resistencia y la transformación territorial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209800" y="3356992"/>
            <a:ext cx="8062664" cy="17281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CL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Froilán Cubillos Alfaro </a:t>
            </a:r>
          </a:p>
          <a:p>
            <a:pPr lvl="0"/>
            <a:r>
              <a:rPr lang="es-CL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Geógrafo, Doctor en Educación</a:t>
            </a:r>
          </a:p>
          <a:p>
            <a:pPr lvl="0"/>
            <a:r>
              <a:rPr lang="es-CL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Historia y Geografía</a:t>
            </a:r>
          </a:p>
          <a:p>
            <a:pPr lvl="0"/>
            <a:r>
              <a:rPr lang="es-CL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Metropolitana de Ciencias de la Educación</a:t>
            </a:r>
          </a:p>
          <a:p>
            <a:pPr lvl="0"/>
            <a:r>
              <a:rPr lang="es-MX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Colectivo de Geografía Crítica Gladys Armijo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35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MAPEO COLECTIVO CRITICO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285860"/>
            <a:ext cx="9533466" cy="5143536"/>
          </a:xfrm>
        </p:spPr>
        <p:txBody>
          <a:bodyPr>
            <a:noAutofit/>
          </a:bodyPr>
          <a:lstStyle/>
          <a:p>
            <a:pPr algn="just"/>
            <a:r>
              <a:rPr lang="es-CL" sz="2400" dirty="0"/>
              <a:t>Es un proceso dialógico de creación de representaciones espaciales de características </a:t>
            </a:r>
            <a:r>
              <a:rPr lang="es-CL" sz="2400" dirty="0" err="1"/>
              <a:t>emancipatorias</a:t>
            </a:r>
            <a:r>
              <a:rPr lang="es-CL" sz="2400" dirty="0"/>
              <a:t>, el cual busca relevar las dinámicas </a:t>
            </a:r>
            <a:r>
              <a:rPr lang="es-CL" sz="2400" dirty="0" err="1"/>
              <a:t>socioterritoriales</a:t>
            </a:r>
            <a:r>
              <a:rPr lang="es-CL" sz="2400" dirty="0"/>
              <a:t> históricas que se constituyen a partir de las interacciones intersubjetivas y cotidianas de las personas que habitan los territorios locales.</a:t>
            </a:r>
          </a:p>
          <a:p>
            <a:pPr algn="just"/>
            <a:r>
              <a:rPr lang="es-CL" sz="2400" dirty="0"/>
              <a:t>En este proceso se busca que las y los participantes sean quienes habitan los territorios locales, de tal forma que puedan plasmar en un material grafico sus distintas visiones sobre el espacio en el cual se desenvuelven cotidianamente.</a:t>
            </a:r>
          </a:p>
          <a:p>
            <a:pPr algn="just"/>
            <a:r>
              <a:rPr lang="es-CL" sz="2400" dirty="0"/>
              <a:t>Se entiende que el “mapa” es solamente un recurso, una herramienta y/o un medio, comprendiendo que se integra a un proceso mayor de transformación y liberación social.</a:t>
            </a:r>
          </a:p>
        </p:txBody>
      </p:sp>
    </p:spTree>
    <p:extLst>
      <p:ext uri="{BB962C8B-B14F-4D97-AF65-F5344CB8AC3E}">
        <p14:creationId xmlns:p14="http://schemas.microsoft.com/office/powerpoint/2010/main" val="35462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Mapeo Colectivo como Metodología de la Didáctica del Territorio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0808"/>
            <a:ext cx="9379106" cy="5157192"/>
          </a:xfrm>
        </p:spPr>
      </p:pic>
    </p:spTree>
    <p:extLst>
      <p:ext uri="{BB962C8B-B14F-4D97-AF65-F5344CB8AC3E}">
        <p14:creationId xmlns:p14="http://schemas.microsoft.com/office/powerpoint/2010/main" val="22440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:\GALVARINO\ATLAS Y MAPEOS REVISADOS Y FINALES\MAPEOS\MAPEO RUCATRA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99974"/>
            <a:ext cx="10576098" cy="66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928370" cy="6408712"/>
          </a:xfrm>
        </p:spPr>
      </p:pic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70" y="332656"/>
            <a:ext cx="5739630" cy="6408712"/>
          </a:xfrm>
        </p:spPr>
      </p:pic>
    </p:spTree>
    <p:extLst>
      <p:ext uri="{BB962C8B-B14F-4D97-AF65-F5344CB8AC3E}">
        <p14:creationId xmlns:p14="http://schemas.microsoft.com/office/powerpoint/2010/main" val="16282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0535849" cy="685800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85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SDC1252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3" y="274638"/>
            <a:ext cx="7802033" cy="5851525"/>
          </a:xfrm>
          <a:noFill/>
        </p:spPr>
      </p:pic>
    </p:spTree>
    <p:extLst>
      <p:ext uri="{BB962C8B-B14F-4D97-AF65-F5344CB8AC3E}">
        <p14:creationId xmlns:p14="http://schemas.microsoft.com/office/powerpoint/2010/main" val="425253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DC125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3" y="274638"/>
            <a:ext cx="7802033" cy="5851525"/>
          </a:xfrm>
          <a:noFill/>
        </p:spPr>
      </p:pic>
    </p:spTree>
    <p:extLst>
      <p:ext uri="{BB962C8B-B14F-4D97-AF65-F5344CB8AC3E}">
        <p14:creationId xmlns:p14="http://schemas.microsoft.com/office/powerpoint/2010/main" val="409544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DC1254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3" y="274638"/>
            <a:ext cx="7802033" cy="5851525"/>
          </a:xfrm>
          <a:noFill/>
        </p:spPr>
      </p:pic>
    </p:spTree>
    <p:extLst>
      <p:ext uri="{BB962C8B-B14F-4D97-AF65-F5344CB8AC3E}">
        <p14:creationId xmlns:p14="http://schemas.microsoft.com/office/powerpoint/2010/main" val="174036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SDC125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3" y="274638"/>
            <a:ext cx="7802033" cy="5851525"/>
          </a:xfrm>
          <a:noFill/>
        </p:spPr>
      </p:pic>
    </p:spTree>
    <p:extLst>
      <p:ext uri="{BB962C8B-B14F-4D97-AF65-F5344CB8AC3E}">
        <p14:creationId xmlns:p14="http://schemas.microsoft.com/office/powerpoint/2010/main" val="425912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nutuay iñ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32656"/>
            <a:ext cx="8053504" cy="5472608"/>
          </a:xfrm>
          <a:noFill/>
        </p:spPr>
      </p:pic>
    </p:spTree>
    <p:extLst>
      <p:ext uri="{BB962C8B-B14F-4D97-AF65-F5344CB8AC3E}">
        <p14:creationId xmlns:p14="http://schemas.microsoft.com/office/powerpoint/2010/main" val="13358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24;p48"/>
          <p:cNvSpPr txBox="1">
            <a:spLocks/>
          </p:cNvSpPr>
          <p:nvPr/>
        </p:nvSpPr>
        <p:spPr>
          <a:xfrm>
            <a:off x="247440" y="4782712"/>
            <a:ext cx="2215600" cy="11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67">
                <a:solidFill>
                  <a:sysClr val="windowText" lastClr="000000"/>
                </a:solidFill>
                <a:latin typeface="Calibri" panose="020F0502020204030204"/>
              </a:rPr>
              <a:t>Expresión urbana: estrategias de resistencia y subsistencia</a:t>
            </a:r>
            <a:endParaRPr lang="es-ES" sz="1867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" name="Google Shape;4225;p48"/>
          <p:cNvSpPr txBox="1">
            <a:spLocks/>
          </p:cNvSpPr>
          <p:nvPr/>
        </p:nvSpPr>
        <p:spPr>
          <a:xfrm>
            <a:off x="371423" y="4356861"/>
            <a:ext cx="19676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667" b="1">
                <a:solidFill>
                  <a:sysClr val="windowText" lastClr="000000"/>
                </a:solidFill>
                <a:latin typeface="Calibri Light" panose="020F0302020204030204"/>
              </a:rPr>
              <a:t>Dictadura</a:t>
            </a:r>
            <a:endParaRPr lang="es-CL" sz="2667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5" name="Google Shape;4226;p48"/>
          <p:cNvSpPr/>
          <p:nvPr/>
        </p:nvSpPr>
        <p:spPr>
          <a:xfrm>
            <a:off x="349607" y="3536597"/>
            <a:ext cx="2032800" cy="600400"/>
          </a:xfrm>
          <a:prstGeom prst="chevron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Google Shape;4227;p48"/>
          <p:cNvSpPr/>
          <p:nvPr/>
        </p:nvSpPr>
        <p:spPr>
          <a:xfrm>
            <a:off x="3128158" y="3536597"/>
            <a:ext cx="2032800" cy="600400"/>
          </a:xfrm>
          <a:prstGeom prst="chevron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Google Shape;4228;p48"/>
          <p:cNvSpPr/>
          <p:nvPr/>
        </p:nvSpPr>
        <p:spPr>
          <a:xfrm>
            <a:off x="5906707" y="3536597"/>
            <a:ext cx="2032800" cy="600400"/>
          </a:xfrm>
          <a:prstGeom prst="chevron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Google Shape;4229;p48"/>
          <p:cNvSpPr/>
          <p:nvPr/>
        </p:nvSpPr>
        <p:spPr>
          <a:xfrm>
            <a:off x="8685256" y="3536597"/>
            <a:ext cx="2032800" cy="600400"/>
          </a:xfrm>
          <a:prstGeom prst="chevron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Google Shape;4230;p48"/>
          <p:cNvSpPr txBox="1">
            <a:spLocks/>
          </p:cNvSpPr>
          <p:nvPr/>
        </p:nvSpPr>
        <p:spPr>
          <a:xfrm>
            <a:off x="641007" y="3536597"/>
            <a:ext cx="14284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400">
                <a:solidFill>
                  <a:sysClr val="windowText" lastClr="00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‘80</a:t>
            </a:r>
            <a:endParaRPr lang="es-CL" sz="2400" dirty="0">
              <a:solidFill>
                <a:sysClr val="windowText" lastClr="00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0" name="Google Shape;4231;p48"/>
          <p:cNvSpPr/>
          <p:nvPr/>
        </p:nvSpPr>
        <p:spPr>
          <a:xfrm>
            <a:off x="1287107" y="3018430"/>
            <a:ext cx="2890400" cy="2890400"/>
          </a:xfrm>
          <a:prstGeom prst="arc">
            <a:avLst>
              <a:gd name="adj1" fmla="val 13183360"/>
              <a:gd name="adj2" fmla="val 19256834"/>
            </a:avLst>
          </a:prstGeom>
          <a:noFill/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Google Shape;4232;p48"/>
          <p:cNvSpPr/>
          <p:nvPr/>
        </p:nvSpPr>
        <p:spPr>
          <a:xfrm rot="10800000" flipH="1">
            <a:off x="4040407" y="1773830"/>
            <a:ext cx="2890400" cy="2890400"/>
          </a:xfrm>
          <a:prstGeom prst="arc">
            <a:avLst>
              <a:gd name="adj1" fmla="val 13183360"/>
              <a:gd name="adj2" fmla="val 19256834"/>
            </a:avLst>
          </a:prstGeom>
          <a:noFill/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Google Shape;4233;p48"/>
          <p:cNvSpPr/>
          <p:nvPr/>
        </p:nvSpPr>
        <p:spPr>
          <a:xfrm>
            <a:off x="6793707" y="3018430"/>
            <a:ext cx="2890400" cy="2890400"/>
          </a:xfrm>
          <a:prstGeom prst="arc">
            <a:avLst>
              <a:gd name="adj1" fmla="val 13183360"/>
              <a:gd name="adj2" fmla="val 19256834"/>
            </a:avLst>
          </a:prstGeom>
          <a:noFill/>
          <a:ln w="19050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Google Shape;4234;p48"/>
          <p:cNvSpPr txBox="1">
            <a:spLocks/>
          </p:cNvSpPr>
          <p:nvPr/>
        </p:nvSpPr>
        <p:spPr>
          <a:xfrm>
            <a:off x="3430358" y="3536597"/>
            <a:ext cx="14284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400">
                <a:solidFill>
                  <a:sysClr val="windowText" lastClr="00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‘90-00</a:t>
            </a:r>
            <a:endParaRPr lang="en" sz="2400" dirty="0">
              <a:solidFill>
                <a:sysClr val="windowText" lastClr="00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4" name="Google Shape;4235;p48"/>
          <p:cNvSpPr txBox="1">
            <a:spLocks/>
          </p:cNvSpPr>
          <p:nvPr/>
        </p:nvSpPr>
        <p:spPr>
          <a:xfrm>
            <a:off x="6219707" y="3536597"/>
            <a:ext cx="14284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400">
                <a:solidFill>
                  <a:sysClr val="windowText" lastClr="00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2011-13</a:t>
            </a:r>
            <a:endParaRPr lang="en" sz="2400" dirty="0">
              <a:solidFill>
                <a:sysClr val="windowText" lastClr="00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5" name="Google Shape;4236;p48"/>
          <p:cNvSpPr txBox="1">
            <a:spLocks/>
          </p:cNvSpPr>
          <p:nvPr/>
        </p:nvSpPr>
        <p:spPr>
          <a:xfrm>
            <a:off x="9009058" y="3536597"/>
            <a:ext cx="14284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400">
                <a:solidFill>
                  <a:sysClr val="windowText" lastClr="000000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2019</a:t>
            </a:r>
            <a:endParaRPr lang="en" sz="2400" dirty="0">
              <a:solidFill>
                <a:sysClr val="windowText" lastClr="000000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6" name="Google Shape;4237;p48"/>
          <p:cNvSpPr txBox="1">
            <a:spLocks/>
          </p:cNvSpPr>
          <p:nvPr/>
        </p:nvSpPr>
        <p:spPr>
          <a:xfrm>
            <a:off x="5842858" y="4973146"/>
            <a:ext cx="2215600" cy="11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67">
                <a:solidFill>
                  <a:sysClr val="windowText" lastClr="000000"/>
                </a:solidFill>
                <a:latin typeface="Calibri" panose="020F0502020204030204"/>
              </a:rPr>
              <a:t>Empiezan a resurgir las asambleas territoriales, movimientos regionalistas, mov. ambientalistas, etc.</a:t>
            </a:r>
            <a:endParaRPr lang="es-ES" sz="1867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7" name="Google Shape;4238;p48"/>
          <p:cNvSpPr txBox="1">
            <a:spLocks/>
          </p:cNvSpPr>
          <p:nvPr/>
        </p:nvSpPr>
        <p:spPr>
          <a:xfrm>
            <a:off x="5950090" y="4356861"/>
            <a:ext cx="19676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667" b="1">
                <a:solidFill>
                  <a:sysClr val="windowText" lastClr="000000"/>
                </a:solidFill>
                <a:latin typeface="Calibri Light" panose="020F0302020204030204"/>
              </a:rPr>
              <a:t>Primer despertar</a:t>
            </a:r>
            <a:endParaRPr lang="es-CL" sz="2667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18" name="Google Shape;4239;p48"/>
          <p:cNvSpPr txBox="1">
            <a:spLocks/>
          </p:cNvSpPr>
          <p:nvPr/>
        </p:nvSpPr>
        <p:spPr>
          <a:xfrm>
            <a:off x="3036774" y="1423176"/>
            <a:ext cx="2215600" cy="13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67">
                <a:solidFill>
                  <a:sysClr val="windowText" lastClr="000000"/>
                </a:solidFill>
                <a:latin typeface="Calibri" panose="020F0502020204030204"/>
              </a:rPr>
              <a:t>Baja convocatoria de la organización territorial.  Expresiones puntuales </a:t>
            </a:r>
            <a:endParaRPr lang="es-ES" sz="1867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9" name="Google Shape;4240;p48"/>
          <p:cNvSpPr txBox="1">
            <a:spLocks/>
          </p:cNvSpPr>
          <p:nvPr/>
        </p:nvSpPr>
        <p:spPr>
          <a:xfrm>
            <a:off x="3160756" y="2572806"/>
            <a:ext cx="19676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667" b="1">
                <a:solidFill>
                  <a:sysClr val="windowText" lastClr="000000"/>
                </a:solidFill>
                <a:latin typeface="Calibri Light" panose="020F0302020204030204"/>
              </a:rPr>
              <a:t>Promesa incumplida</a:t>
            </a:r>
            <a:endParaRPr lang="es-CL" sz="2667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20" name="Google Shape;4241;p48"/>
          <p:cNvSpPr txBox="1">
            <a:spLocks/>
          </p:cNvSpPr>
          <p:nvPr/>
        </p:nvSpPr>
        <p:spPr>
          <a:xfrm>
            <a:off x="8593840" y="1423209"/>
            <a:ext cx="2215600" cy="13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67">
                <a:solidFill>
                  <a:sysClr val="windowText" lastClr="000000"/>
                </a:solidFill>
                <a:latin typeface="Calibri" panose="020F0502020204030204"/>
              </a:rPr>
              <a:t>Gran masividad de organizaciones territoriales, nuevas expresiones.</a:t>
            </a:r>
            <a:endParaRPr lang="es-ES" sz="1867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Google Shape;4242;p48"/>
          <p:cNvSpPr txBox="1">
            <a:spLocks/>
          </p:cNvSpPr>
          <p:nvPr/>
        </p:nvSpPr>
        <p:spPr>
          <a:xfrm>
            <a:off x="8717823" y="2572806"/>
            <a:ext cx="1967600" cy="6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L" sz="2667">
                <a:solidFill>
                  <a:sysClr val="windowText" lastClr="000000"/>
                </a:solidFill>
                <a:latin typeface="Calibri Light" panose="020F0302020204030204"/>
              </a:rPr>
              <a:t>Estallido social</a:t>
            </a:r>
            <a:endParaRPr lang="es-CL" sz="2667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22" name="Google Shape;4223;p48"/>
          <p:cNvSpPr txBox="1">
            <a:spLocks noGrp="1"/>
          </p:cNvSpPr>
          <p:nvPr>
            <p:ph type="title"/>
          </p:nvPr>
        </p:nvSpPr>
        <p:spPr>
          <a:xfrm>
            <a:off x="247440" y="132982"/>
            <a:ext cx="8596668" cy="132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Contexto Social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588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96" y="458451"/>
            <a:ext cx="9011344" cy="1150698"/>
          </a:xfrm>
        </p:spPr>
        <p:txBody>
          <a:bodyPr>
            <a:noAutofit/>
          </a:bodyPr>
          <a:lstStyle/>
          <a:p>
            <a:r>
              <a:rPr lang="es-CL" sz="5400" dirty="0">
                <a:latin typeface="Arial" panose="020B0604020202020204" pitchFamily="34" charset="0"/>
                <a:cs typeface="Arial" panose="020B0604020202020204" pitchFamily="34" charset="0"/>
              </a:rPr>
              <a:t>www.geografiacritica.cl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176" y="1771506"/>
            <a:ext cx="2025874" cy="3880773"/>
          </a:xfrm>
        </p:spPr>
        <p:txBody>
          <a:bodyPr/>
          <a:lstStyle/>
          <a:p>
            <a:r>
              <a:rPr lang="es-CL" dirty="0" smtClean="0"/>
              <a:t>Facebook</a:t>
            </a:r>
          </a:p>
          <a:p>
            <a:r>
              <a:rPr lang="es-CL" dirty="0" smtClean="0"/>
              <a:t>Colectivo de geografía crítica Gladys Armijo</a:t>
            </a:r>
          </a:p>
          <a:p>
            <a:r>
              <a:rPr lang="es-CL" dirty="0" smtClean="0"/>
              <a:t>Instagram</a:t>
            </a:r>
          </a:p>
          <a:p>
            <a:r>
              <a:rPr lang="es-CL" dirty="0" smtClean="0"/>
              <a:t>Geografía critica chile</a:t>
            </a:r>
          </a:p>
          <a:p>
            <a:endParaRPr lang="es-CL" dirty="0"/>
          </a:p>
        </p:txBody>
      </p:sp>
      <p:pic>
        <p:nvPicPr>
          <p:cNvPr id="2050" name="Picture 2" descr="https://scontent-grt2-1.xx.fbcdn.net/v/t1.0-9/13612183_810040419130435_8737479740364505535_n.jpg?oh=31e168c963be363bd32bb8c1db13275e&amp;oe=584E87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92962"/>
            <a:ext cx="6984776" cy="46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¿Qué hacer desde la Geografía Crítica?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En un contexto de crisis política,  social y ecológica del modelo de desarrollo capitalista neoliberal. </a:t>
            </a:r>
          </a:p>
          <a:p>
            <a:pPr algn="just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La geografía se posiciona desde el análisis espacial para comprender , explicar y transformar la realidad social.</a:t>
            </a:r>
          </a:p>
          <a:p>
            <a:pPr algn="just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Frente a la realidad social actual (compleja) es necesario buscar caminos de solución a las problemáticas políticas, sociales y ecológicas 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3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772400" cy="4896544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7" name="Picture 2" descr="recursos natu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28800"/>
            <a:ext cx="78466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95400" y="308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Zonas de sacrificio ambiental: </a:t>
            </a: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Extractivismo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y conflictos territoriales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7448" y="692696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CONFLICTO TERRITORIAL (D-T-R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5784" y="1700807"/>
            <a:ext cx="8229600" cy="44337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CL" sz="2800" dirty="0"/>
              <a:t>	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Encuentro y/o desencuentro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de distintas formas de ejercer la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territorialidad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. En donde se evidencian distintos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, quienes tienen el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económico y  político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que se vinculan con distintas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redes globales de decisión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(Empresas y Estado) y por otro lado los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actores locales comunitarios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, que ejercen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resistencia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desde la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identidad territorial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, transmitiendo a sus generaciones 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valores culturales y sociales locales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de su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ejercicio histórico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apropiación social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espacio geográfico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None/>
            </a:pPr>
            <a:r>
              <a:rPr lang="es-CL" dirty="0" smtClean="0"/>
              <a:t>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96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49"/>
          <p:cNvGrpSpPr/>
          <p:nvPr/>
        </p:nvGrpSpPr>
        <p:grpSpPr>
          <a:xfrm>
            <a:off x="7445440" y="1052736"/>
            <a:ext cx="2782293" cy="4408249"/>
            <a:chOff x="2395050" y="238150"/>
            <a:chExt cx="2898050" cy="5238100"/>
          </a:xfrm>
        </p:grpSpPr>
        <p:sp>
          <p:nvSpPr>
            <p:cNvPr id="2116" name="Google Shape;2116;p49"/>
            <p:cNvSpPr/>
            <p:nvPr/>
          </p:nvSpPr>
          <p:spPr>
            <a:xfrm>
              <a:off x="2395050" y="238150"/>
              <a:ext cx="2898050" cy="4548575"/>
            </a:xfrm>
            <a:custGeom>
              <a:avLst/>
              <a:gdLst/>
              <a:ahLst/>
              <a:cxnLst/>
              <a:rect l="l" t="t" r="r" b="b"/>
              <a:pathLst>
                <a:path w="115922" h="181943" extrusionOk="0">
                  <a:moveTo>
                    <a:pt x="57517" y="533"/>
                  </a:moveTo>
                  <a:cubicBezTo>
                    <a:pt x="59707" y="533"/>
                    <a:pt x="61912" y="956"/>
                    <a:pt x="64058" y="1806"/>
                  </a:cubicBezTo>
                  <a:cubicBezTo>
                    <a:pt x="67600" y="3206"/>
                    <a:pt x="70879" y="5708"/>
                    <a:pt x="73556" y="9036"/>
                  </a:cubicBezTo>
                  <a:cubicBezTo>
                    <a:pt x="74805" y="10596"/>
                    <a:pt x="75612" y="11955"/>
                    <a:pt x="76087" y="13316"/>
                  </a:cubicBezTo>
                  <a:cubicBezTo>
                    <a:pt x="76554" y="14671"/>
                    <a:pt x="76729" y="16139"/>
                    <a:pt x="76899" y="17557"/>
                  </a:cubicBezTo>
                  <a:cubicBezTo>
                    <a:pt x="76933" y="17830"/>
                    <a:pt x="76962" y="18101"/>
                    <a:pt x="76996" y="18368"/>
                  </a:cubicBezTo>
                  <a:cubicBezTo>
                    <a:pt x="77059" y="18845"/>
                    <a:pt x="77123" y="19316"/>
                    <a:pt x="77190" y="19788"/>
                  </a:cubicBezTo>
                  <a:cubicBezTo>
                    <a:pt x="77467" y="21760"/>
                    <a:pt x="77749" y="23801"/>
                    <a:pt x="77550" y="25788"/>
                  </a:cubicBezTo>
                  <a:cubicBezTo>
                    <a:pt x="77394" y="27333"/>
                    <a:pt x="76733" y="30331"/>
                    <a:pt x="74134" y="33522"/>
                  </a:cubicBezTo>
                  <a:cubicBezTo>
                    <a:pt x="73979" y="33717"/>
                    <a:pt x="73814" y="33906"/>
                    <a:pt x="73643" y="34100"/>
                  </a:cubicBezTo>
                  <a:cubicBezTo>
                    <a:pt x="72045" y="35903"/>
                    <a:pt x="69806" y="37744"/>
                    <a:pt x="66667" y="39401"/>
                  </a:cubicBezTo>
                  <a:cubicBezTo>
                    <a:pt x="64355" y="40615"/>
                    <a:pt x="62396" y="41305"/>
                    <a:pt x="60501" y="41568"/>
                  </a:cubicBezTo>
                  <a:cubicBezTo>
                    <a:pt x="59942" y="41645"/>
                    <a:pt x="59373" y="41683"/>
                    <a:pt x="58800" y="41683"/>
                  </a:cubicBezTo>
                  <a:cubicBezTo>
                    <a:pt x="54275" y="41683"/>
                    <a:pt x="49413" y="39309"/>
                    <a:pt x="45717" y="35217"/>
                  </a:cubicBezTo>
                  <a:cubicBezTo>
                    <a:pt x="45654" y="35150"/>
                    <a:pt x="45591" y="35076"/>
                    <a:pt x="45524" y="35004"/>
                  </a:cubicBezTo>
                  <a:cubicBezTo>
                    <a:pt x="45430" y="34897"/>
                    <a:pt x="45334" y="34785"/>
                    <a:pt x="45242" y="34674"/>
                  </a:cubicBezTo>
                  <a:cubicBezTo>
                    <a:pt x="40694" y="29324"/>
                    <a:pt x="38649" y="22353"/>
                    <a:pt x="39766" y="15930"/>
                  </a:cubicBezTo>
                  <a:cubicBezTo>
                    <a:pt x="40737" y="10323"/>
                    <a:pt x="44100" y="5538"/>
                    <a:pt x="48982" y="2802"/>
                  </a:cubicBezTo>
                  <a:cubicBezTo>
                    <a:pt x="51674" y="1294"/>
                    <a:pt x="54581" y="533"/>
                    <a:pt x="57517" y="533"/>
                  </a:cubicBezTo>
                  <a:close/>
                  <a:moveTo>
                    <a:pt x="99424" y="33114"/>
                  </a:moveTo>
                  <a:cubicBezTo>
                    <a:pt x="101505" y="33114"/>
                    <a:pt x="103648" y="33246"/>
                    <a:pt x="105509" y="33731"/>
                  </a:cubicBezTo>
                  <a:cubicBezTo>
                    <a:pt x="111520" y="35296"/>
                    <a:pt x="112370" y="39566"/>
                    <a:pt x="112433" y="43113"/>
                  </a:cubicBezTo>
                  <a:cubicBezTo>
                    <a:pt x="112550" y="49137"/>
                    <a:pt x="112662" y="53772"/>
                    <a:pt x="112774" y="58407"/>
                  </a:cubicBezTo>
                  <a:cubicBezTo>
                    <a:pt x="112885" y="63042"/>
                    <a:pt x="113001" y="67677"/>
                    <a:pt x="113113" y="73696"/>
                  </a:cubicBezTo>
                  <a:lnTo>
                    <a:pt x="114765" y="162936"/>
                  </a:lnTo>
                  <a:cubicBezTo>
                    <a:pt x="114853" y="167688"/>
                    <a:pt x="113978" y="172857"/>
                    <a:pt x="106817" y="175155"/>
                  </a:cubicBezTo>
                  <a:cubicBezTo>
                    <a:pt x="103863" y="176106"/>
                    <a:pt x="100175" y="176384"/>
                    <a:pt x="96925" y="176631"/>
                  </a:cubicBezTo>
                  <a:lnTo>
                    <a:pt x="39999" y="180927"/>
                  </a:lnTo>
                  <a:cubicBezTo>
                    <a:pt x="36991" y="181154"/>
                    <a:pt x="33915" y="181387"/>
                    <a:pt x="30856" y="181387"/>
                  </a:cubicBezTo>
                  <a:cubicBezTo>
                    <a:pt x="29267" y="181387"/>
                    <a:pt x="27682" y="181324"/>
                    <a:pt x="26114" y="181165"/>
                  </a:cubicBezTo>
                  <a:cubicBezTo>
                    <a:pt x="15347" y="180081"/>
                    <a:pt x="8118" y="175193"/>
                    <a:pt x="4635" y="166638"/>
                  </a:cubicBezTo>
                  <a:cubicBezTo>
                    <a:pt x="3012" y="162654"/>
                    <a:pt x="3285" y="156513"/>
                    <a:pt x="3523" y="151091"/>
                  </a:cubicBezTo>
                  <a:cubicBezTo>
                    <a:pt x="3624" y="148759"/>
                    <a:pt x="3727" y="146554"/>
                    <a:pt x="3653" y="144765"/>
                  </a:cubicBezTo>
                  <a:lnTo>
                    <a:pt x="3372" y="137672"/>
                  </a:lnTo>
                  <a:cubicBezTo>
                    <a:pt x="2084" y="105849"/>
                    <a:pt x="1069" y="80712"/>
                    <a:pt x="5985" y="47826"/>
                  </a:cubicBezTo>
                  <a:cubicBezTo>
                    <a:pt x="6525" y="44230"/>
                    <a:pt x="7259" y="41048"/>
                    <a:pt x="10795" y="38560"/>
                  </a:cubicBezTo>
                  <a:cubicBezTo>
                    <a:pt x="14997" y="35601"/>
                    <a:pt x="22388" y="35047"/>
                    <a:pt x="29942" y="35047"/>
                  </a:cubicBezTo>
                  <a:cubicBezTo>
                    <a:pt x="32265" y="35047"/>
                    <a:pt x="34597" y="35101"/>
                    <a:pt x="36860" y="35154"/>
                  </a:cubicBezTo>
                  <a:cubicBezTo>
                    <a:pt x="39094" y="35203"/>
                    <a:pt x="41247" y="35250"/>
                    <a:pt x="43278" y="35250"/>
                  </a:cubicBezTo>
                  <a:cubicBezTo>
                    <a:pt x="43859" y="35250"/>
                    <a:pt x="44429" y="35246"/>
                    <a:pt x="44989" y="35237"/>
                  </a:cubicBezTo>
                  <a:cubicBezTo>
                    <a:pt x="45028" y="35280"/>
                    <a:pt x="45067" y="35325"/>
                    <a:pt x="45110" y="35374"/>
                  </a:cubicBezTo>
                  <a:cubicBezTo>
                    <a:pt x="48978" y="39765"/>
                    <a:pt x="53953" y="42247"/>
                    <a:pt x="58734" y="42247"/>
                  </a:cubicBezTo>
                  <a:cubicBezTo>
                    <a:pt x="59350" y="42247"/>
                    <a:pt x="59967" y="42204"/>
                    <a:pt x="60579" y="42121"/>
                  </a:cubicBezTo>
                  <a:cubicBezTo>
                    <a:pt x="62537" y="41850"/>
                    <a:pt x="64553" y="41140"/>
                    <a:pt x="66925" y="39892"/>
                  </a:cubicBezTo>
                  <a:cubicBezTo>
                    <a:pt x="70360" y="38079"/>
                    <a:pt x="72744" y="36049"/>
                    <a:pt x="74401" y="34067"/>
                  </a:cubicBezTo>
                  <a:cubicBezTo>
                    <a:pt x="81476" y="33784"/>
                    <a:pt x="88554" y="33498"/>
                    <a:pt x="95627" y="33217"/>
                  </a:cubicBezTo>
                  <a:cubicBezTo>
                    <a:pt x="96811" y="33167"/>
                    <a:pt x="98105" y="33114"/>
                    <a:pt x="99424" y="33114"/>
                  </a:cubicBezTo>
                  <a:close/>
                  <a:moveTo>
                    <a:pt x="57554" y="1"/>
                  </a:moveTo>
                  <a:cubicBezTo>
                    <a:pt x="54495" y="1"/>
                    <a:pt x="51455" y="779"/>
                    <a:pt x="48710" y="2317"/>
                  </a:cubicBezTo>
                  <a:cubicBezTo>
                    <a:pt x="43681" y="5134"/>
                    <a:pt x="40218" y="10061"/>
                    <a:pt x="39217" y="15837"/>
                  </a:cubicBezTo>
                  <a:cubicBezTo>
                    <a:pt x="38100" y="22279"/>
                    <a:pt x="40077" y="29261"/>
                    <a:pt x="44527" y="34688"/>
                  </a:cubicBezTo>
                  <a:cubicBezTo>
                    <a:pt x="44096" y="34693"/>
                    <a:pt x="43658" y="34696"/>
                    <a:pt x="43214" y="34696"/>
                  </a:cubicBezTo>
                  <a:cubicBezTo>
                    <a:pt x="41223" y="34696"/>
                    <a:pt x="39101" y="34647"/>
                    <a:pt x="36905" y="34596"/>
                  </a:cubicBezTo>
                  <a:cubicBezTo>
                    <a:pt x="34623" y="34545"/>
                    <a:pt x="32271" y="34494"/>
                    <a:pt x="29931" y="34494"/>
                  </a:cubicBezTo>
                  <a:cubicBezTo>
                    <a:pt x="22111" y="34494"/>
                    <a:pt x="14423" y="35074"/>
                    <a:pt x="9936" y="38230"/>
                  </a:cubicBezTo>
                  <a:cubicBezTo>
                    <a:pt x="6234" y="40834"/>
                    <a:pt x="5476" y="44099"/>
                    <a:pt x="4922" y="47786"/>
                  </a:cubicBezTo>
                  <a:cubicBezTo>
                    <a:pt x="0" y="80697"/>
                    <a:pt x="1016" y="105844"/>
                    <a:pt x="2303" y="137686"/>
                  </a:cubicBezTo>
                  <a:lnTo>
                    <a:pt x="2585" y="144775"/>
                  </a:lnTo>
                  <a:cubicBezTo>
                    <a:pt x="2653" y="146554"/>
                    <a:pt x="2556" y="148754"/>
                    <a:pt x="2453" y="151081"/>
                  </a:cubicBezTo>
                  <a:cubicBezTo>
                    <a:pt x="2211" y="156528"/>
                    <a:pt x="1938" y="162708"/>
                    <a:pt x="3586" y="166749"/>
                  </a:cubicBezTo>
                  <a:cubicBezTo>
                    <a:pt x="7171" y="175548"/>
                    <a:pt x="14683" y="180582"/>
                    <a:pt x="25910" y="181714"/>
                  </a:cubicBezTo>
                  <a:cubicBezTo>
                    <a:pt x="27557" y="181878"/>
                    <a:pt x="29204" y="181942"/>
                    <a:pt x="30855" y="181942"/>
                  </a:cubicBezTo>
                  <a:cubicBezTo>
                    <a:pt x="33985" y="181942"/>
                    <a:pt x="37104" y="181709"/>
                    <a:pt x="40154" y="181481"/>
                  </a:cubicBezTo>
                  <a:lnTo>
                    <a:pt x="97080" y="177180"/>
                  </a:lnTo>
                  <a:cubicBezTo>
                    <a:pt x="100433" y="176928"/>
                    <a:pt x="104233" y="176642"/>
                    <a:pt x="107381" y="175631"/>
                  </a:cubicBezTo>
                  <a:cubicBezTo>
                    <a:pt x="114989" y="173187"/>
                    <a:pt x="115922" y="167838"/>
                    <a:pt x="115835" y="162930"/>
                  </a:cubicBezTo>
                  <a:lnTo>
                    <a:pt x="114182" y="73691"/>
                  </a:lnTo>
                  <a:cubicBezTo>
                    <a:pt x="114070" y="67667"/>
                    <a:pt x="113954" y="63038"/>
                    <a:pt x="113842" y="58403"/>
                  </a:cubicBezTo>
                  <a:cubicBezTo>
                    <a:pt x="113730" y="53768"/>
                    <a:pt x="113619" y="49133"/>
                    <a:pt x="113502" y="43108"/>
                  </a:cubicBezTo>
                  <a:cubicBezTo>
                    <a:pt x="113434" y="39401"/>
                    <a:pt x="112516" y="34931"/>
                    <a:pt x="105991" y="33235"/>
                  </a:cubicBezTo>
                  <a:cubicBezTo>
                    <a:pt x="103938" y="32702"/>
                    <a:pt x="101636" y="32559"/>
                    <a:pt x="99425" y="32559"/>
                  </a:cubicBezTo>
                  <a:cubicBezTo>
                    <a:pt x="98072" y="32559"/>
                    <a:pt x="96753" y="32613"/>
                    <a:pt x="95546" y="32663"/>
                  </a:cubicBezTo>
                  <a:lnTo>
                    <a:pt x="74863" y="33493"/>
                  </a:lnTo>
                  <a:cubicBezTo>
                    <a:pt x="77312" y="30331"/>
                    <a:pt x="77944" y="27386"/>
                    <a:pt x="78099" y="25846"/>
                  </a:cubicBezTo>
                  <a:cubicBezTo>
                    <a:pt x="78307" y="23790"/>
                    <a:pt x="78021" y="21716"/>
                    <a:pt x="77740" y="19709"/>
                  </a:cubicBezTo>
                  <a:cubicBezTo>
                    <a:pt x="77677" y="19243"/>
                    <a:pt x="77608" y="18772"/>
                    <a:pt x="77550" y="18301"/>
                  </a:cubicBezTo>
                  <a:cubicBezTo>
                    <a:pt x="77516" y="18029"/>
                    <a:pt x="77482" y="17761"/>
                    <a:pt x="77453" y="17489"/>
                  </a:cubicBezTo>
                  <a:cubicBezTo>
                    <a:pt x="77278" y="16041"/>
                    <a:pt x="77103" y="14545"/>
                    <a:pt x="76607" y="13137"/>
                  </a:cubicBezTo>
                  <a:cubicBezTo>
                    <a:pt x="76112" y="11708"/>
                    <a:pt x="75280" y="10298"/>
                    <a:pt x="73989" y="8691"/>
                  </a:cubicBezTo>
                  <a:cubicBezTo>
                    <a:pt x="71253" y="5285"/>
                    <a:pt x="67891" y="2725"/>
                    <a:pt x="64267" y="1286"/>
                  </a:cubicBezTo>
                  <a:cubicBezTo>
                    <a:pt x="62093" y="427"/>
                    <a:pt x="59818" y="1"/>
                    <a:pt x="57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3863375" y="4734575"/>
              <a:ext cx="22850" cy="472025"/>
            </a:xfrm>
            <a:custGeom>
              <a:avLst/>
              <a:gdLst/>
              <a:ahLst/>
              <a:cxnLst/>
              <a:rect l="l" t="t" r="r" b="b"/>
              <a:pathLst>
                <a:path w="914" h="18881" extrusionOk="0">
                  <a:moveTo>
                    <a:pt x="272" y="0"/>
                  </a:moveTo>
                  <a:cubicBezTo>
                    <a:pt x="122" y="5"/>
                    <a:pt x="1" y="132"/>
                    <a:pt x="5" y="287"/>
                  </a:cubicBezTo>
                  <a:cubicBezTo>
                    <a:pt x="248" y="6355"/>
                    <a:pt x="360" y="12521"/>
                    <a:pt x="340" y="18598"/>
                  </a:cubicBezTo>
                  <a:cubicBezTo>
                    <a:pt x="340" y="18754"/>
                    <a:pt x="462" y="18876"/>
                    <a:pt x="617" y="18881"/>
                  </a:cubicBezTo>
                  <a:cubicBezTo>
                    <a:pt x="768" y="18881"/>
                    <a:pt x="894" y="18754"/>
                    <a:pt x="894" y="18603"/>
                  </a:cubicBezTo>
                  <a:cubicBezTo>
                    <a:pt x="914" y="12511"/>
                    <a:pt x="802" y="6346"/>
                    <a:pt x="564" y="263"/>
                  </a:cubicBezTo>
                  <a:cubicBezTo>
                    <a:pt x="554" y="112"/>
                    <a:pt x="418" y="5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3739225" y="5191850"/>
              <a:ext cx="282425" cy="284400"/>
            </a:xfrm>
            <a:custGeom>
              <a:avLst/>
              <a:gdLst/>
              <a:ahLst/>
              <a:cxnLst/>
              <a:rect l="l" t="t" r="r" b="b"/>
              <a:pathLst>
                <a:path w="11297" h="11376" extrusionOk="0">
                  <a:moveTo>
                    <a:pt x="6463" y="557"/>
                  </a:moveTo>
                  <a:cubicBezTo>
                    <a:pt x="7242" y="557"/>
                    <a:pt x="7954" y="769"/>
                    <a:pt x="8542" y="1187"/>
                  </a:cubicBezTo>
                  <a:cubicBezTo>
                    <a:pt x="9460" y="1843"/>
                    <a:pt x="9965" y="2848"/>
                    <a:pt x="10228" y="3572"/>
                  </a:cubicBezTo>
                  <a:cubicBezTo>
                    <a:pt x="10602" y="4612"/>
                    <a:pt x="10734" y="5749"/>
                    <a:pt x="10607" y="6852"/>
                  </a:cubicBezTo>
                  <a:cubicBezTo>
                    <a:pt x="10505" y="7727"/>
                    <a:pt x="10247" y="8456"/>
                    <a:pt x="9849" y="9014"/>
                  </a:cubicBezTo>
                  <a:cubicBezTo>
                    <a:pt x="8772" y="10529"/>
                    <a:pt x="6745" y="10821"/>
                    <a:pt x="5345" y="10821"/>
                  </a:cubicBezTo>
                  <a:cubicBezTo>
                    <a:pt x="5146" y="10821"/>
                    <a:pt x="4961" y="10815"/>
                    <a:pt x="4792" y="10806"/>
                  </a:cubicBezTo>
                  <a:cubicBezTo>
                    <a:pt x="4315" y="10777"/>
                    <a:pt x="3815" y="10729"/>
                    <a:pt x="3377" y="10525"/>
                  </a:cubicBezTo>
                  <a:cubicBezTo>
                    <a:pt x="3009" y="10355"/>
                    <a:pt x="2649" y="10059"/>
                    <a:pt x="2285" y="9616"/>
                  </a:cubicBezTo>
                  <a:cubicBezTo>
                    <a:pt x="987" y="8048"/>
                    <a:pt x="603" y="5768"/>
                    <a:pt x="1327" y="3951"/>
                  </a:cubicBezTo>
                  <a:cubicBezTo>
                    <a:pt x="1886" y="2543"/>
                    <a:pt x="3397" y="1260"/>
                    <a:pt x="5079" y="765"/>
                  </a:cubicBezTo>
                  <a:cubicBezTo>
                    <a:pt x="5554" y="625"/>
                    <a:pt x="6019" y="557"/>
                    <a:pt x="6463" y="557"/>
                  </a:cubicBezTo>
                  <a:close/>
                  <a:moveTo>
                    <a:pt x="6469" y="1"/>
                  </a:moveTo>
                  <a:cubicBezTo>
                    <a:pt x="5971" y="1"/>
                    <a:pt x="5452" y="78"/>
                    <a:pt x="4922" y="235"/>
                  </a:cubicBezTo>
                  <a:cubicBezTo>
                    <a:pt x="3086" y="774"/>
                    <a:pt x="1435" y="2188"/>
                    <a:pt x="812" y="3747"/>
                  </a:cubicBezTo>
                  <a:cubicBezTo>
                    <a:pt x="1" y="5778"/>
                    <a:pt x="414" y="8222"/>
                    <a:pt x="1857" y="9971"/>
                  </a:cubicBezTo>
                  <a:cubicBezTo>
                    <a:pt x="2274" y="10476"/>
                    <a:pt x="2697" y="10826"/>
                    <a:pt x="3149" y="11030"/>
                  </a:cubicBezTo>
                  <a:cubicBezTo>
                    <a:pt x="3664" y="11273"/>
                    <a:pt x="4227" y="11331"/>
                    <a:pt x="4763" y="11360"/>
                  </a:cubicBezTo>
                  <a:cubicBezTo>
                    <a:pt x="4942" y="11371"/>
                    <a:pt x="5137" y="11375"/>
                    <a:pt x="5346" y="11375"/>
                  </a:cubicBezTo>
                  <a:cubicBezTo>
                    <a:pt x="6866" y="11375"/>
                    <a:pt x="9086" y="11050"/>
                    <a:pt x="10301" y="9339"/>
                  </a:cubicBezTo>
                  <a:cubicBezTo>
                    <a:pt x="10757" y="8698"/>
                    <a:pt x="11044" y="7882"/>
                    <a:pt x="11156" y="6915"/>
                  </a:cubicBezTo>
                  <a:cubicBezTo>
                    <a:pt x="11297" y="5729"/>
                    <a:pt x="11156" y="4505"/>
                    <a:pt x="10748" y="3383"/>
                  </a:cubicBezTo>
                  <a:cubicBezTo>
                    <a:pt x="10335" y="2236"/>
                    <a:pt x="9684" y="1323"/>
                    <a:pt x="8862" y="735"/>
                  </a:cubicBezTo>
                  <a:cubicBezTo>
                    <a:pt x="8180" y="249"/>
                    <a:pt x="7360" y="1"/>
                    <a:pt x="6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2602625" y="4712250"/>
              <a:ext cx="1037175" cy="134950"/>
            </a:xfrm>
            <a:custGeom>
              <a:avLst/>
              <a:gdLst/>
              <a:ahLst/>
              <a:cxnLst/>
              <a:rect l="l" t="t" r="r" b="b"/>
              <a:pathLst>
                <a:path w="41487" h="5398" extrusionOk="0">
                  <a:moveTo>
                    <a:pt x="601" y="0"/>
                  </a:moveTo>
                  <a:cubicBezTo>
                    <a:pt x="555" y="0"/>
                    <a:pt x="509" y="3"/>
                    <a:pt x="462" y="10"/>
                  </a:cubicBezTo>
                  <a:cubicBezTo>
                    <a:pt x="175" y="43"/>
                    <a:pt x="0" y="199"/>
                    <a:pt x="73" y="344"/>
                  </a:cubicBezTo>
                  <a:cubicBezTo>
                    <a:pt x="817" y="1865"/>
                    <a:pt x="3736" y="3187"/>
                    <a:pt x="8759" y="4270"/>
                  </a:cubicBezTo>
                  <a:cubicBezTo>
                    <a:pt x="12210" y="5019"/>
                    <a:pt x="17350" y="5329"/>
                    <a:pt x="21013" y="5378"/>
                  </a:cubicBezTo>
                  <a:cubicBezTo>
                    <a:pt x="22072" y="5392"/>
                    <a:pt x="23083" y="5398"/>
                    <a:pt x="24059" y="5398"/>
                  </a:cubicBezTo>
                  <a:cubicBezTo>
                    <a:pt x="29680" y="5398"/>
                    <a:pt x="34208" y="5169"/>
                    <a:pt x="41000" y="4571"/>
                  </a:cubicBezTo>
                  <a:cubicBezTo>
                    <a:pt x="41291" y="4547"/>
                    <a:pt x="41486" y="4407"/>
                    <a:pt x="41437" y="4255"/>
                  </a:cubicBezTo>
                  <a:cubicBezTo>
                    <a:pt x="41395" y="4118"/>
                    <a:pt x="41169" y="4023"/>
                    <a:pt x="40919" y="4023"/>
                  </a:cubicBezTo>
                  <a:cubicBezTo>
                    <a:pt x="40886" y="4023"/>
                    <a:pt x="40853" y="4024"/>
                    <a:pt x="40820" y="4028"/>
                  </a:cubicBezTo>
                  <a:cubicBezTo>
                    <a:pt x="34085" y="4616"/>
                    <a:pt x="29598" y="4844"/>
                    <a:pt x="24027" y="4844"/>
                  </a:cubicBezTo>
                  <a:cubicBezTo>
                    <a:pt x="23068" y="4844"/>
                    <a:pt x="22077" y="4837"/>
                    <a:pt x="21036" y="4824"/>
                  </a:cubicBezTo>
                  <a:cubicBezTo>
                    <a:pt x="17636" y="4780"/>
                    <a:pt x="12486" y="4474"/>
                    <a:pt x="9172" y="3760"/>
                  </a:cubicBezTo>
                  <a:cubicBezTo>
                    <a:pt x="4474" y="2745"/>
                    <a:pt x="1763" y="1550"/>
                    <a:pt x="1113" y="209"/>
                  </a:cubicBezTo>
                  <a:cubicBezTo>
                    <a:pt x="1051" y="82"/>
                    <a:pt x="837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4699625" y="4673400"/>
              <a:ext cx="428900" cy="69325"/>
            </a:xfrm>
            <a:custGeom>
              <a:avLst/>
              <a:gdLst/>
              <a:ahLst/>
              <a:cxnLst/>
              <a:rect l="l" t="t" r="r" b="b"/>
              <a:pathLst>
                <a:path w="17156" h="2773" extrusionOk="0">
                  <a:moveTo>
                    <a:pt x="16546" y="0"/>
                  </a:moveTo>
                  <a:cubicBezTo>
                    <a:pt x="16456" y="0"/>
                    <a:pt x="16365" y="12"/>
                    <a:pt x="16281" y="37"/>
                  </a:cubicBezTo>
                  <a:cubicBezTo>
                    <a:pt x="15358" y="310"/>
                    <a:pt x="14274" y="445"/>
                    <a:pt x="13230" y="582"/>
                  </a:cubicBezTo>
                  <a:lnTo>
                    <a:pt x="462" y="2224"/>
                  </a:lnTo>
                  <a:cubicBezTo>
                    <a:pt x="175" y="2263"/>
                    <a:pt x="0" y="2409"/>
                    <a:pt x="74" y="2559"/>
                  </a:cubicBezTo>
                  <a:cubicBezTo>
                    <a:pt x="132" y="2685"/>
                    <a:pt x="350" y="2773"/>
                    <a:pt x="588" y="2773"/>
                  </a:cubicBezTo>
                  <a:cubicBezTo>
                    <a:pt x="632" y="2773"/>
                    <a:pt x="675" y="2768"/>
                    <a:pt x="719" y="2763"/>
                  </a:cubicBezTo>
                  <a:lnTo>
                    <a:pt x="13483" y="1122"/>
                  </a:lnTo>
                  <a:cubicBezTo>
                    <a:pt x="14604" y="981"/>
                    <a:pt x="15761" y="830"/>
                    <a:pt x="16811" y="519"/>
                  </a:cubicBezTo>
                  <a:cubicBezTo>
                    <a:pt x="17064" y="445"/>
                    <a:pt x="17156" y="276"/>
                    <a:pt x="17010" y="140"/>
                  </a:cubicBezTo>
                  <a:cubicBezTo>
                    <a:pt x="16912" y="51"/>
                    <a:pt x="16732" y="0"/>
                    <a:pt x="1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3700025" y="4802400"/>
              <a:ext cx="97400" cy="19050"/>
            </a:xfrm>
            <a:custGeom>
              <a:avLst/>
              <a:gdLst/>
              <a:ahLst/>
              <a:cxnLst/>
              <a:rect l="l" t="t" r="r" b="b"/>
              <a:pathLst>
                <a:path w="3896" h="762" extrusionOk="0">
                  <a:moveTo>
                    <a:pt x="3323" y="1"/>
                  </a:moveTo>
                  <a:cubicBezTo>
                    <a:pt x="3301" y="1"/>
                    <a:pt x="3278" y="2"/>
                    <a:pt x="3255" y="3"/>
                  </a:cubicBezTo>
                  <a:lnTo>
                    <a:pt x="496" y="207"/>
                  </a:lnTo>
                  <a:cubicBezTo>
                    <a:pt x="198" y="232"/>
                    <a:pt x="0" y="373"/>
                    <a:pt x="39" y="523"/>
                  </a:cubicBezTo>
                  <a:cubicBezTo>
                    <a:pt x="77" y="660"/>
                    <a:pt x="306" y="761"/>
                    <a:pt x="568" y="761"/>
                  </a:cubicBezTo>
                  <a:cubicBezTo>
                    <a:pt x="593" y="761"/>
                    <a:pt x="617" y="761"/>
                    <a:pt x="646" y="756"/>
                  </a:cubicBezTo>
                  <a:lnTo>
                    <a:pt x="3405" y="552"/>
                  </a:lnTo>
                  <a:cubicBezTo>
                    <a:pt x="3696" y="533"/>
                    <a:pt x="3896" y="393"/>
                    <a:pt x="3857" y="241"/>
                  </a:cubicBezTo>
                  <a:cubicBezTo>
                    <a:pt x="3817" y="98"/>
                    <a:pt x="3587" y="1"/>
                    <a:pt x="3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23" name="Google Shape;2123;p49"/>
          <p:cNvGrpSpPr/>
          <p:nvPr/>
        </p:nvGrpSpPr>
        <p:grpSpPr>
          <a:xfrm>
            <a:off x="4866225" y="1052736"/>
            <a:ext cx="2579216" cy="4408249"/>
            <a:chOff x="2395050" y="238150"/>
            <a:chExt cx="2898050" cy="5238100"/>
          </a:xfrm>
        </p:grpSpPr>
        <p:sp>
          <p:nvSpPr>
            <p:cNvPr id="2124" name="Google Shape;2124;p49"/>
            <p:cNvSpPr/>
            <p:nvPr/>
          </p:nvSpPr>
          <p:spPr>
            <a:xfrm>
              <a:off x="2395050" y="238150"/>
              <a:ext cx="2898050" cy="4548575"/>
            </a:xfrm>
            <a:custGeom>
              <a:avLst/>
              <a:gdLst/>
              <a:ahLst/>
              <a:cxnLst/>
              <a:rect l="l" t="t" r="r" b="b"/>
              <a:pathLst>
                <a:path w="115922" h="181943" extrusionOk="0">
                  <a:moveTo>
                    <a:pt x="57517" y="533"/>
                  </a:moveTo>
                  <a:cubicBezTo>
                    <a:pt x="59707" y="533"/>
                    <a:pt x="61912" y="956"/>
                    <a:pt x="64058" y="1806"/>
                  </a:cubicBezTo>
                  <a:cubicBezTo>
                    <a:pt x="67600" y="3206"/>
                    <a:pt x="70879" y="5708"/>
                    <a:pt x="73556" y="9036"/>
                  </a:cubicBezTo>
                  <a:cubicBezTo>
                    <a:pt x="74805" y="10596"/>
                    <a:pt x="75612" y="11955"/>
                    <a:pt x="76087" y="13316"/>
                  </a:cubicBezTo>
                  <a:cubicBezTo>
                    <a:pt x="76554" y="14671"/>
                    <a:pt x="76729" y="16139"/>
                    <a:pt x="76899" y="17557"/>
                  </a:cubicBezTo>
                  <a:cubicBezTo>
                    <a:pt x="76933" y="17830"/>
                    <a:pt x="76962" y="18101"/>
                    <a:pt x="76996" y="18368"/>
                  </a:cubicBezTo>
                  <a:cubicBezTo>
                    <a:pt x="77059" y="18845"/>
                    <a:pt x="77123" y="19316"/>
                    <a:pt x="77190" y="19788"/>
                  </a:cubicBezTo>
                  <a:cubicBezTo>
                    <a:pt x="77467" y="21760"/>
                    <a:pt x="77749" y="23801"/>
                    <a:pt x="77550" y="25788"/>
                  </a:cubicBezTo>
                  <a:cubicBezTo>
                    <a:pt x="77394" y="27333"/>
                    <a:pt x="76733" y="30331"/>
                    <a:pt x="74134" y="33522"/>
                  </a:cubicBezTo>
                  <a:cubicBezTo>
                    <a:pt x="73979" y="33717"/>
                    <a:pt x="73814" y="33906"/>
                    <a:pt x="73643" y="34100"/>
                  </a:cubicBezTo>
                  <a:cubicBezTo>
                    <a:pt x="72045" y="35903"/>
                    <a:pt x="69806" y="37744"/>
                    <a:pt x="66667" y="39401"/>
                  </a:cubicBezTo>
                  <a:cubicBezTo>
                    <a:pt x="64355" y="40615"/>
                    <a:pt x="62396" y="41305"/>
                    <a:pt x="60501" y="41568"/>
                  </a:cubicBezTo>
                  <a:cubicBezTo>
                    <a:pt x="59942" y="41645"/>
                    <a:pt x="59373" y="41683"/>
                    <a:pt x="58800" y="41683"/>
                  </a:cubicBezTo>
                  <a:cubicBezTo>
                    <a:pt x="54275" y="41683"/>
                    <a:pt x="49413" y="39309"/>
                    <a:pt x="45717" y="35217"/>
                  </a:cubicBezTo>
                  <a:cubicBezTo>
                    <a:pt x="45654" y="35150"/>
                    <a:pt x="45591" y="35076"/>
                    <a:pt x="45524" y="35004"/>
                  </a:cubicBezTo>
                  <a:cubicBezTo>
                    <a:pt x="45430" y="34897"/>
                    <a:pt x="45334" y="34785"/>
                    <a:pt x="45242" y="34674"/>
                  </a:cubicBezTo>
                  <a:cubicBezTo>
                    <a:pt x="40694" y="29324"/>
                    <a:pt x="38649" y="22353"/>
                    <a:pt x="39766" y="15930"/>
                  </a:cubicBezTo>
                  <a:cubicBezTo>
                    <a:pt x="40737" y="10323"/>
                    <a:pt x="44100" y="5538"/>
                    <a:pt x="48982" y="2802"/>
                  </a:cubicBezTo>
                  <a:cubicBezTo>
                    <a:pt x="51674" y="1294"/>
                    <a:pt x="54581" y="533"/>
                    <a:pt x="57517" y="533"/>
                  </a:cubicBezTo>
                  <a:close/>
                  <a:moveTo>
                    <a:pt x="99424" y="33114"/>
                  </a:moveTo>
                  <a:cubicBezTo>
                    <a:pt x="101505" y="33114"/>
                    <a:pt x="103648" y="33246"/>
                    <a:pt x="105509" y="33731"/>
                  </a:cubicBezTo>
                  <a:cubicBezTo>
                    <a:pt x="111520" y="35296"/>
                    <a:pt x="112370" y="39566"/>
                    <a:pt x="112433" y="43113"/>
                  </a:cubicBezTo>
                  <a:cubicBezTo>
                    <a:pt x="112550" y="49137"/>
                    <a:pt x="112662" y="53772"/>
                    <a:pt x="112774" y="58407"/>
                  </a:cubicBezTo>
                  <a:cubicBezTo>
                    <a:pt x="112885" y="63042"/>
                    <a:pt x="113001" y="67677"/>
                    <a:pt x="113113" y="73696"/>
                  </a:cubicBezTo>
                  <a:lnTo>
                    <a:pt x="114765" y="162936"/>
                  </a:lnTo>
                  <a:cubicBezTo>
                    <a:pt x="114853" y="167688"/>
                    <a:pt x="113978" y="172857"/>
                    <a:pt x="106817" y="175155"/>
                  </a:cubicBezTo>
                  <a:cubicBezTo>
                    <a:pt x="103863" y="176106"/>
                    <a:pt x="100175" y="176384"/>
                    <a:pt x="96925" y="176631"/>
                  </a:cubicBezTo>
                  <a:lnTo>
                    <a:pt x="39999" y="180927"/>
                  </a:lnTo>
                  <a:cubicBezTo>
                    <a:pt x="36991" y="181154"/>
                    <a:pt x="33915" y="181387"/>
                    <a:pt x="30856" y="181387"/>
                  </a:cubicBezTo>
                  <a:cubicBezTo>
                    <a:pt x="29267" y="181387"/>
                    <a:pt x="27682" y="181324"/>
                    <a:pt x="26114" y="181165"/>
                  </a:cubicBezTo>
                  <a:cubicBezTo>
                    <a:pt x="15347" y="180081"/>
                    <a:pt x="8118" y="175193"/>
                    <a:pt x="4635" y="166638"/>
                  </a:cubicBezTo>
                  <a:cubicBezTo>
                    <a:pt x="3012" y="162654"/>
                    <a:pt x="3285" y="156513"/>
                    <a:pt x="3523" y="151091"/>
                  </a:cubicBezTo>
                  <a:cubicBezTo>
                    <a:pt x="3624" y="148759"/>
                    <a:pt x="3727" y="146554"/>
                    <a:pt x="3653" y="144765"/>
                  </a:cubicBezTo>
                  <a:lnTo>
                    <a:pt x="3372" y="137672"/>
                  </a:lnTo>
                  <a:cubicBezTo>
                    <a:pt x="2084" y="105849"/>
                    <a:pt x="1069" y="80712"/>
                    <a:pt x="5985" y="47826"/>
                  </a:cubicBezTo>
                  <a:cubicBezTo>
                    <a:pt x="6525" y="44230"/>
                    <a:pt x="7259" y="41048"/>
                    <a:pt x="10795" y="38560"/>
                  </a:cubicBezTo>
                  <a:cubicBezTo>
                    <a:pt x="14997" y="35601"/>
                    <a:pt x="22388" y="35047"/>
                    <a:pt x="29942" y="35047"/>
                  </a:cubicBezTo>
                  <a:cubicBezTo>
                    <a:pt x="32265" y="35047"/>
                    <a:pt x="34597" y="35101"/>
                    <a:pt x="36860" y="35154"/>
                  </a:cubicBezTo>
                  <a:cubicBezTo>
                    <a:pt x="39094" y="35203"/>
                    <a:pt x="41247" y="35250"/>
                    <a:pt x="43278" y="35250"/>
                  </a:cubicBezTo>
                  <a:cubicBezTo>
                    <a:pt x="43859" y="35250"/>
                    <a:pt x="44429" y="35246"/>
                    <a:pt x="44989" y="35237"/>
                  </a:cubicBezTo>
                  <a:cubicBezTo>
                    <a:pt x="45028" y="35280"/>
                    <a:pt x="45067" y="35325"/>
                    <a:pt x="45110" y="35374"/>
                  </a:cubicBezTo>
                  <a:cubicBezTo>
                    <a:pt x="48978" y="39765"/>
                    <a:pt x="53953" y="42247"/>
                    <a:pt x="58734" y="42247"/>
                  </a:cubicBezTo>
                  <a:cubicBezTo>
                    <a:pt x="59350" y="42247"/>
                    <a:pt x="59967" y="42204"/>
                    <a:pt x="60579" y="42121"/>
                  </a:cubicBezTo>
                  <a:cubicBezTo>
                    <a:pt x="62537" y="41850"/>
                    <a:pt x="64553" y="41140"/>
                    <a:pt x="66925" y="39892"/>
                  </a:cubicBezTo>
                  <a:cubicBezTo>
                    <a:pt x="70360" y="38079"/>
                    <a:pt x="72744" y="36049"/>
                    <a:pt x="74401" y="34067"/>
                  </a:cubicBezTo>
                  <a:cubicBezTo>
                    <a:pt x="81476" y="33784"/>
                    <a:pt x="88554" y="33498"/>
                    <a:pt x="95627" y="33217"/>
                  </a:cubicBezTo>
                  <a:cubicBezTo>
                    <a:pt x="96811" y="33167"/>
                    <a:pt x="98105" y="33114"/>
                    <a:pt x="99424" y="33114"/>
                  </a:cubicBezTo>
                  <a:close/>
                  <a:moveTo>
                    <a:pt x="57554" y="1"/>
                  </a:moveTo>
                  <a:cubicBezTo>
                    <a:pt x="54495" y="1"/>
                    <a:pt x="51455" y="779"/>
                    <a:pt x="48710" y="2317"/>
                  </a:cubicBezTo>
                  <a:cubicBezTo>
                    <a:pt x="43681" y="5134"/>
                    <a:pt x="40218" y="10061"/>
                    <a:pt x="39217" y="15837"/>
                  </a:cubicBezTo>
                  <a:cubicBezTo>
                    <a:pt x="38100" y="22279"/>
                    <a:pt x="40077" y="29261"/>
                    <a:pt x="44527" y="34688"/>
                  </a:cubicBezTo>
                  <a:cubicBezTo>
                    <a:pt x="44096" y="34693"/>
                    <a:pt x="43658" y="34696"/>
                    <a:pt x="43214" y="34696"/>
                  </a:cubicBezTo>
                  <a:cubicBezTo>
                    <a:pt x="41223" y="34696"/>
                    <a:pt x="39101" y="34647"/>
                    <a:pt x="36905" y="34596"/>
                  </a:cubicBezTo>
                  <a:cubicBezTo>
                    <a:pt x="34623" y="34545"/>
                    <a:pt x="32271" y="34494"/>
                    <a:pt x="29931" y="34494"/>
                  </a:cubicBezTo>
                  <a:cubicBezTo>
                    <a:pt x="22111" y="34494"/>
                    <a:pt x="14423" y="35074"/>
                    <a:pt x="9936" y="38230"/>
                  </a:cubicBezTo>
                  <a:cubicBezTo>
                    <a:pt x="6234" y="40834"/>
                    <a:pt x="5476" y="44099"/>
                    <a:pt x="4922" y="47786"/>
                  </a:cubicBezTo>
                  <a:cubicBezTo>
                    <a:pt x="0" y="80697"/>
                    <a:pt x="1016" y="105844"/>
                    <a:pt x="2303" y="137686"/>
                  </a:cubicBezTo>
                  <a:lnTo>
                    <a:pt x="2585" y="144775"/>
                  </a:lnTo>
                  <a:cubicBezTo>
                    <a:pt x="2653" y="146554"/>
                    <a:pt x="2556" y="148754"/>
                    <a:pt x="2453" y="151081"/>
                  </a:cubicBezTo>
                  <a:cubicBezTo>
                    <a:pt x="2211" y="156528"/>
                    <a:pt x="1938" y="162708"/>
                    <a:pt x="3586" y="166749"/>
                  </a:cubicBezTo>
                  <a:cubicBezTo>
                    <a:pt x="7171" y="175548"/>
                    <a:pt x="14683" y="180582"/>
                    <a:pt x="25910" y="181714"/>
                  </a:cubicBezTo>
                  <a:cubicBezTo>
                    <a:pt x="27557" y="181878"/>
                    <a:pt x="29204" y="181942"/>
                    <a:pt x="30855" y="181942"/>
                  </a:cubicBezTo>
                  <a:cubicBezTo>
                    <a:pt x="33985" y="181942"/>
                    <a:pt x="37104" y="181709"/>
                    <a:pt x="40154" y="181481"/>
                  </a:cubicBezTo>
                  <a:lnTo>
                    <a:pt x="97080" y="177180"/>
                  </a:lnTo>
                  <a:cubicBezTo>
                    <a:pt x="100433" y="176928"/>
                    <a:pt x="104233" y="176642"/>
                    <a:pt x="107381" y="175631"/>
                  </a:cubicBezTo>
                  <a:cubicBezTo>
                    <a:pt x="114989" y="173187"/>
                    <a:pt x="115922" y="167838"/>
                    <a:pt x="115835" y="162930"/>
                  </a:cubicBezTo>
                  <a:lnTo>
                    <a:pt x="114182" y="73691"/>
                  </a:lnTo>
                  <a:cubicBezTo>
                    <a:pt x="114070" y="67667"/>
                    <a:pt x="113954" y="63038"/>
                    <a:pt x="113842" y="58403"/>
                  </a:cubicBezTo>
                  <a:cubicBezTo>
                    <a:pt x="113730" y="53768"/>
                    <a:pt x="113619" y="49133"/>
                    <a:pt x="113502" y="43108"/>
                  </a:cubicBezTo>
                  <a:cubicBezTo>
                    <a:pt x="113434" y="39401"/>
                    <a:pt x="112516" y="34931"/>
                    <a:pt x="105991" y="33235"/>
                  </a:cubicBezTo>
                  <a:cubicBezTo>
                    <a:pt x="103938" y="32702"/>
                    <a:pt x="101636" y="32559"/>
                    <a:pt x="99425" y="32559"/>
                  </a:cubicBezTo>
                  <a:cubicBezTo>
                    <a:pt x="98072" y="32559"/>
                    <a:pt x="96753" y="32613"/>
                    <a:pt x="95546" y="32663"/>
                  </a:cubicBezTo>
                  <a:lnTo>
                    <a:pt x="74863" y="33493"/>
                  </a:lnTo>
                  <a:cubicBezTo>
                    <a:pt x="77312" y="30331"/>
                    <a:pt x="77944" y="27386"/>
                    <a:pt x="78099" y="25846"/>
                  </a:cubicBezTo>
                  <a:cubicBezTo>
                    <a:pt x="78307" y="23790"/>
                    <a:pt x="78021" y="21716"/>
                    <a:pt x="77740" y="19709"/>
                  </a:cubicBezTo>
                  <a:cubicBezTo>
                    <a:pt x="77677" y="19243"/>
                    <a:pt x="77608" y="18772"/>
                    <a:pt x="77550" y="18301"/>
                  </a:cubicBezTo>
                  <a:cubicBezTo>
                    <a:pt x="77516" y="18029"/>
                    <a:pt x="77482" y="17761"/>
                    <a:pt x="77453" y="17489"/>
                  </a:cubicBezTo>
                  <a:cubicBezTo>
                    <a:pt x="77278" y="16041"/>
                    <a:pt x="77103" y="14545"/>
                    <a:pt x="76607" y="13137"/>
                  </a:cubicBezTo>
                  <a:cubicBezTo>
                    <a:pt x="76112" y="11708"/>
                    <a:pt x="75280" y="10298"/>
                    <a:pt x="73989" y="8691"/>
                  </a:cubicBezTo>
                  <a:cubicBezTo>
                    <a:pt x="71253" y="5285"/>
                    <a:pt x="67891" y="2725"/>
                    <a:pt x="64267" y="1286"/>
                  </a:cubicBezTo>
                  <a:cubicBezTo>
                    <a:pt x="62093" y="427"/>
                    <a:pt x="59818" y="1"/>
                    <a:pt x="57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3863375" y="4734575"/>
              <a:ext cx="22850" cy="472025"/>
            </a:xfrm>
            <a:custGeom>
              <a:avLst/>
              <a:gdLst/>
              <a:ahLst/>
              <a:cxnLst/>
              <a:rect l="l" t="t" r="r" b="b"/>
              <a:pathLst>
                <a:path w="914" h="18881" extrusionOk="0">
                  <a:moveTo>
                    <a:pt x="272" y="0"/>
                  </a:moveTo>
                  <a:cubicBezTo>
                    <a:pt x="122" y="5"/>
                    <a:pt x="1" y="132"/>
                    <a:pt x="5" y="287"/>
                  </a:cubicBezTo>
                  <a:cubicBezTo>
                    <a:pt x="248" y="6355"/>
                    <a:pt x="360" y="12521"/>
                    <a:pt x="340" y="18598"/>
                  </a:cubicBezTo>
                  <a:cubicBezTo>
                    <a:pt x="340" y="18754"/>
                    <a:pt x="462" y="18876"/>
                    <a:pt x="617" y="18881"/>
                  </a:cubicBezTo>
                  <a:cubicBezTo>
                    <a:pt x="768" y="18881"/>
                    <a:pt x="894" y="18754"/>
                    <a:pt x="894" y="18603"/>
                  </a:cubicBezTo>
                  <a:cubicBezTo>
                    <a:pt x="914" y="12511"/>
                    <a:pt x="802" y="6346"/>
                    <a:pt x="564" y="263"/>
                  </a:cubicBezTo>
                  <a:cubicBezTo>
                    <a:pt x="554" y="112"/>
                    <a:pt x="418" y="5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3739225" y="5191850"/>
              <a:ext cx="282425" cy="284400"/>
            </a:xfrm>
            <a:custGeom>
              <a:avLst/>
              <a:gdLst/>
              <a:ahLst/>
              <a:cxnLst/>
              <a:rect l="l" t="t" r="r" b="b"/>
              <a:pathLst>
                <a:path w="11297" h="11376" extrusionOk="0">
                  <a:moveTo>
                    <a:pt x="6463" y="557"/>
                  </a:moveTo>
                  <a:cubicBezTo>
                    <a:pt x="7242" y="557"/>
                    <a:pt x="7954" y="769"/>
                    <a:pt x="8542" y="1187"/>
                  </a:cubicBezTo>
                  <a:cubicBezTo>
                    <a:pt x="9460" y="1843"/>
                    <a:pt x="9965" y="2848"/>
                    <a:pt x="10228" y="3572"/>
                  </a:cubicBezTo>
                  <a:cubicBezTo>
                    <a:pt x="10602" y="4612"/>
                    <a:pt x="10734" y="5749"/>
                    <a:pt x="10607" y="6852"/>
                  </a:cubicBezTo>
                  <a:cubicBezTo>
                    <a:pt x="10505" y="7727"/>
                    <a:pt x="10247" y="8456"/>
                    <a:pt x="9849" y="9014"/>
                  </a:cubicBezTo>
                  <a:cubicBezTo>
                    <a:pt x="8772" y="10529"/>
                    <a:pt x="6745" y="10821"/>
                    <a:pt x="5345" y="10821"/>
                  </a:cubicBezTo>
                  <a:cubicBezTo>
                    <a:pt x="5146" y="10821"/>
                    <a:pt x="4961" y="10815"/>
                    <a:pt x="4792" y="10806"/>
                  </a:cubicBezTo>
                  <a:cubicBezTo>
                    <a:pt x="4315" y="10777"/>
                    <a:pt x="3815" y="10729"/>
                    <a:pt x="3377" y="10525"/>
                  </a:cubicBezTo>
                  <a:cubicBezTo>
                    <a:pt x="3009" y="10355"/>
                    <a:pt x="2649" y="10059"/>
                    <a:pt x="2285" y="9616"/>
                  </a:cubicBezTo>
                  <a:cubicBezTo>
                    <a:pt x="987" y="8048"/>
                    <a:pt x="603" y="5768"/>
                    <a:pt x="1327" y="3951"/>
                  </a:cubicBezTo>
                  <a:cubicBezTo>
                    <a:pt x="1886" y="2543"/>
                    <a:pt x="3397" y="1260"/>
                    <a:pt x="5079" y="765"/>
                  </a:cubicBezTo>
                  <a:cubicBezTo>
                    <a:pt x="5554" y="625"/>
                    <a:pt x="6019" y="557"/>
                    <a:pt x="6463" y="557"/>
                  </a:cubicBezTo>
                  <a:close/>
                  <a:moveTo>
                    <a:pt x="6469" y="1"/>
                  </a:moveTo>
                  <a:cubicBezTo>
                    <a:pt x="5971" y="1"/>
                    <a:pt x="5452" y="78"/>
                    <a:pt x="4922" y="235"/>
                  </a:cubicBezTo>
                  <a:cubicBezTo>
                    <a:pt x="3086" y="774"/>
                    <a:pt x="1435" y="2188"/>
                    <a:pt x="812" y="3747"/>
                  </a:cubicBezTo>
                  <a:cubicBezTo>
                    <a:pt x="1" y="5778"/>
                    <a:pt x="414" y="8222"/>
                    <a:pt x="1857" y="9971"/>
                  </a:cubicBezTo>
                  <a:cubicBezTo>
                    <a:pt x="2274" y="10476"/>
                    <a:pt x="2697" y="10826"/>
                    <a:pt x="3149" y="11030"/>
                  </a:cubicBezTo>
                  <a:cubicBezTo>
                    <a:pt x="3664" y="11273"/>
                    <a:pt x="4227" y="11331"/>
                    <a:pt x="4763" y="11360"/>
                  </a:cubicBezTo>
                  <a:cubicBezTo>
                    <a:pt x="4942" y="11371"/>
                    <a:pt x="5137" y="11375"/>
                    <a:pt x="5346" y="11375"/>
                  </a:cubicBezTo>
                  <a:cubicBezTo>
                    <a:pt x="6866" y="11375"/>
                    <a:pt x="9086" y="11050"/>
                    <a:pt x="10301" y="9339"/>
                  </a:cubicBezTo>
                  <a:cubicBezTo>
                    <a:pt x="10757" y="8698"/>
                    <a:pt x="11044" y="7882"/>
                    <a:pt x="11156" y="6915"/>
                  </a:cubicBezTo>
                  <a:cubicBezTo>
                    <a:pt x="11297" y="5729"/>
                    <a:pt x="11156" y="4505"/>
                    <a:pt x="10748" y="3383"/>
                  </a:cubicBezTo>
                  <a:cubicBezTo>
                    <a:pt x="10335" y="2236"/>
                    <a:pt x="9684" y="1323"/>
                    <a:pt x="8862" y="735"/>
                  </a:cubicBezTo>
                  <a:cubicBezTo>
                    <a:pt x="8180" y="249"/>
                    <a:pt x="7360" y="1"/>
                    <a:pt x="6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2602625" y="4712250"/>
              <a:ext cx="1037175" cy="134950"/>
            </a:xfrm>
            <a:custGeom>
              <a:avLst/>
              <a:gdLst/>
              <a:ahLst/>
              <a:cxnLst/>
              <a:rect l="l" t="t" r="r" b="b"/>
              <a:pathLst>
                <a:path w="41487" h="5398" extrusionOk="0">
                  <a:moveTo>
                    <a:pt x="601" y="0"/>
                  </a:moveTo>
                  <a:cubicBezTo>
                    <a:pt x="555" y="0"/>
                    <a:pt x="509" y="3"/>
                    <a:pt x="462" y="10"/>
                  </a:cubicBezTo>
                  <a:cubicBezTo>
                    <a:pt x="175" y="43"/>
                    <a:pt x="0" y="199"/>
                    <a:pt x="73" y="344"/>
                  </a:cubicBezTo>
                  <a:cubicBezTo>
                    <a:pt x="817" y="1865"/>
                    <a:pt x="3736" y="3187"/>
                    <a:pt x="8759" y="4270"/>
                  </a:cubicBezTo>
                  <a:cubicBezTo>
                    <a:pt x="12210" y="5019"/>
                    <a:pt x="17350" y="5329"/>
                    <a:pt x="21013" y="5378"/>
                  </a:cubicBezTo>
                  <a:cubicBezTo>
                    <a:pt x="22072" y="5392"/>
                    <a:pt x="23083" y="5398"/>
                    <a:pt x="24059" y="5398"/>
                  </a:cubicBezTo>
                  <a:cubicBezTo>
                    <a:pt x="29680" y="5398"/>
                    <a:pt x="34208" y="5169"/>
                    <a:pt x="41000" y="4571"/>
                  </a:cubicBezTo>
                  <a:cubicBezTo>
                    <a:pt x="41291" y="4547"/>
                    <a:pt x="41486" y="4407"/>
                    <a:pt x="41437" y="4255"/>
                  </a:cubicBezTo>
                  <a:cubicBezTo>
                    <a:pt x="41395" y="4118"/>
                    <a:pt x="41169" y="4023"/>
                    <a:pt x="40919" y="4023"/>
                  </a:cubicBezTo>
                  <a:cubicBezTo>
                    <a:pt x="40886" y="4023"/>
                    <a:pt x="40853" y="4024"/>
                    <a:pt x="40820" y="4028"/>
                  </a:cubicBezTo>
                  <a:cubicBezTo>
                    <a:pt x="34085" y="4616"/>
                    <a:pt x="29598" y="4844"/>
                    <a:pt x="24027" y="4844"/>
                  </a:cubicBezTo>
                  <a:cubicBezTo>
                    <a:pt x="23068" y="4844"/>
                    <a:pt x="22077" y="4837"/>
                    <a:pt x="21036" y="4824"/>
                  </a:cubicBezTo>
                  <a:cubicBezTo>
                    <a:pt x="17636" y="4780"/>
                    <a:pt x="12486" y="4474"/>
                    <a:pt x="9172" y="3760"/>
                  </a:cubicBezTo>
                  <a:cubicBezTo>
                    <a:pt x="4474" y="2745"/>
                    <a:pt x="1763" y="1550"/>
                    <a:pt x="1113" y="209"/>
                  </a:cubicBezTo>
                  <a:cubicBezTo>
                    <a:pt x="1051" y="82"/>
                    <a:pt x="837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4699625" y="4673400"/>
              <a:ext cx="428900" cy="69325"/>
            </a:xfrm>
            <a:custGeom>
              <a:avLst/>
              <a:gdLst/>
              <a:ahLst/>
              <a:cxnLst/>
              <a:rect l="l" t="t" r="r" b="b"/>
              <a:pathLst>
                <a:path w="17156" h="2773" extrusionOk="0">
                  <a:moveTo>
                    <a:pt x="16546" y="0"/>
                  </a:moveTo>
                  <a:cubicBezTo>
                    <a:pt x="16456" y="0"/>
                    <a:pt x="16365" y="12"/>
                    <a:pt x="16281" y="37"/>
                  </a:cubicBezTo>
                  <a:cubicBezTo>
                    <a:pt x="15358" y="310"/>
                    <a:pt x="14274" y="445"/>
                    <a:pt x="13230" y="582"/>
                  </a:cubicBezTo>
                  <a:lnTo>
                    <a:pt x="462" y="2224"/>
                  </a:lnTo>
                  <a:cubicBezTo>
                    <a:pt x="175" y="2263"/>
                    <a:pt x="0" y="2409"/>
                    <a:pt x="74" y="2559"/>
                  </a:cubicBezTo>
                  <a:cubicBezTo>
                    <a:pt x="132" y="2685"/>
                    <a:pt x="350" y="2773"/>
                    <a:pt x="588" y="2773"/>
                  </a:cubicBezTo>
                  <a:cubicBezTo>
                    <a:pt x="632" y="2773"/>
                    <a:pt x="675" y="2768"/>
                    <a:pt x="719" y="2763"/>
                  </a:cubicBezTo>
                  <a:lnTo>
                    <a:pt x="13483" y="1122"/>
                  </a:lnTo>
                  <a:cubicBezTo>
                    <a:pt x="14604" y="981"/>
                    <a:pt x="15761" y="830"/>
                    <a:pt x="16811" y="519"/>
                  </a:cubicBezTo>
                  <a:cubicBezTo>
                    <a:pt x="17064" y="445"/>
                    <a:pt x="17156" y="276"/>
                    <a:pt x="17010" y="140"/>
                  </a:cubicBezTo>
                  <a:cubicBezTo>
                    <a:pt x="16912" y="51"/>
                    <a:pt x="16732" y="0"/>
                    <a:pt x="1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3700025" y="4802400"/>
              <a:ext cx="97400" cy="19050"/>
            </a:xfrm>
            <a:custGeom>
              <a:avLst/>
              <a:gdLst/>
              <a:ahLst/>
              <a:cxnLst/>
              <a:rect l="l" t="t" r="r" b="b"/>
              <a:pathLst>
                <a:path w="3896" h="762" extrusionOk="0">
                  <a:moveTo>
                    <a:pt x="3323" y="1"/>
                  </a:moveTo>
                  <a:cubicBezTo>
                    <a:pt x="3301" y="1"/>
                    <a:pt x="3278" y="2"/>
                    <a:pt x="3255" y="3"/>
                  </a:cubicBezTo>
                  <a:lnTo>
                    <a:pt x="496" y="207"/>
                  </a:lnTo>
                  <a:cubicBezTo>
                    <a:pt x="198" y="232"/>
                    <a:pt x="0" y="373"/>
                    <a:pt x="39" y="523"/>
                  </a:cubicBezTo>
                  <a:cubicBezTo>
                    <a:pt x="77" y="660"/>
                    <a:pt x="306" y="761"/>
                    <a:pt x="568" y="761"/>
                  </a:cubicBezTo>
                  <a:cubicBezTo>
                    <a:pt x="593" y="761"/>
                    <a:pt x="617" y="761"/>
                    <a:pt x="646" y="756"/>
                  </a:cubicBezTo>
                  <a:lnTo>
                    <a:pt x="3405" y="552"/>
                  </a:lnTo>
                  <a:cubicBezTo>
                    <a:pt x="3696" y="533"/>
                    <a:pt x="3896" y="393"/>
                    <a:pt x="3857" y="241"/>
                  </a:cubicBezTo>
                  <a:cubicBezTo>
                    <a:pt x="3817" y="98"/>
                    <a:pt x="3587" y="1"/>
                    <a:pt x="3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2807025" y="3695891"/>
              <a:ext cx="2182775" cy="47850"/>
            </a:xfrm>
            <a:custGeom>
              <a:avLst/>
              <a:gdLst/>
              <a:ahLst/>
              <a:cxnLst/>
              <a:rect l="l" t="t" r="r" b="b"/>
              <a:pathLst>
                <a:path w="87311" h="1914" extrusionOk="0">
                  <a:moveTo>
                    <a:pt x="86805" y="1"/>
                  </a:moveTo>
                  <a:cubicBezTo>
                    <a:pt x="86783" y="1"/>
                    <a:pt x="86761" y="2"/>
                    <a:pt x="86738" y="4"/>
                  </a:cubicBezTo>
                  <a:lnTo>
                    <a:pt x="86023" y="23"/>
                  </a:lnTo>
                  <a:cubicBezTo>
                    <a:pt x="77638" y="232"/>
                    <a:pt x="69714" y="427"/>
                    <a:pt x="61591" y="1102"/>
                  </a:cubicBezTo>
                  <a:cubicBezTo>
                    <a:pt x="59369" y="1287"/>
                    <a:pt x="57066" y="1357"/>
                    <a:pt x="54726" y="1357"/>
                  </a:cubicBezTo>
                  <a:cubicBezTo>
                    <a:pt x="51120" y="1357"/>
                    <a:pt x="47427" y="1192"/>
                    <a:pt x="43809" y="1030"/>
                  </a:cubicBezTo>
                  <a:cubicBezTo>
                    <a:pt x="40272" y="873"/>
                    <a:pt x="36613" y="709"/>
                    <a:pt x="33164" y="709"/>
                  </a:cubicBezTo>
                  <a:cubicBezTo>
                    <a:pt x="20989" y="709"/>
                    <a:pt x="10324" y="651"/>
                    <a:pt x="559" y="524"/>
                  </a:cubicBezTo>
                  <a:cubicBezTo>
                    <a:pt x="307" y="524"/>
                    <a:pt x="16" y="640"/>
                    <a:pt x="11" y="791"/>
                  </a:cubicBezTo>
                  <a:cubicBezTo>
                    <a:pt x="0" y="947"/>
                    <a:pt x="234" y="1073"/>
                    <a:pt x="530" y="1077"/>
                  </a:cubicBezTo>
                  <a:cubicBezTo>
                    <a:pt x="10310" y="1205"/>
                    <a:pt x="20984" y="1268"/>
                    <a:pt x="33164" y="1268"/>
                  </a:cubicBezTo>
                  <a:cubicBezTo>
                    <a:pt x="36570" y="1268"/>
                    <a:pt x="40204" y="1427"/>
                    <a:pt x="43717" y="1584"/>
                  </a:cubicBezTo>
                  <a:cubicBezTo>
                    <a:pt x="47361" y="1743"/>
                    <a:pt x="51082" y="1914"/>
                    <a:pt x="54726" y="1914"/>
                  </a:cubicBezTo>
                  <a:cubicBezTo>
                    <a:pt x="57117" y="1914"/>
                    <a:pt x="59472" y="1840"/>
                    <a:pt x="61756" y="1651"/>
                  </a:cubicBezTo>
                  <a:cubicBezTo>
                    <a:pt x="69820" y="981"/>
                    <a:pt x="77715" y="786"/>
                    <a:pt x="86077" y="577"/>
                  </a:cubicBezTo>
                  <a:lnTo>
                    <a:pt x="86786" y="557"/>
                  </a:lnTo>
                  <a:cubicBezTo>
                    <a:pt x="87083" y="553"/>
                    <a:pt x="87311" y="422"/>
                    <a:pt x="87297" y="266"/>
                  </a:cubicBezTo>
                  <a:cubicBezTo>
                    <a:pt x="87283" y="127"/>
                    <a:pt x="87071" y="1"/>
                    <a:pt x="868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31" name="Google Shape;2131;p49"/>
          <p:cNvGrpSpPr/>
          <p:nvPr/>
        </p:nvGrpSpPr>
        <p:grpSpPr>
          <a:xfrm>
            <a:off x="2008815" y="1052736"/>
            <a:ext cx="2685681" cy="4408248"/>
            <a:chOff x="2395050" y="238150"/>
            <a:chExt cx="2898050" cy="5238100"/>
          </a:xfrm>
        </p:grpSpPr>
        <p:sp>
          <p:nvSpPr>
            <p:cNvPr id="2132" name="Google Shape;2132;p49"/>
            <p:cNvSpPr/>
            <p:nvPr/>
          </p:nvSpPr>
          <p:spPr>
            <a:xfrm>
              <a:off x="2395050" y="238150"/>
              <a:ext cx="2898050" cy="4548575"/>
            </a:xfrm>
            <a:custGeom>
              <a:avLst/>
              <a:gdLst/>
              <a:ahLst/>
              <a:cxnLst/>
              <a:rect l="l" t="t" r="r" b="b"/>
              <a:pathLst>
                <a:path w="115922" h="181943" extrusionOk="0">
                  <a:moveTo>
                    <a:pt x="57517" y="533"/>
                  </a:moveTo>
                  <a:cubicBezTo>
                    <a:pt x="59707" y="533"/>
                    <a:pt x="61912" y="956"/>
                    <a:pt x="64058" y="1806"/>
                  </a:cubicBezTo>
                  <a:cubicBezTo>
                    <a:pt x="67600" y="3206"/>
                    <a:pt x="70879" y="5708"/>
                    <a:pt x="73556" y="9036"/>
                  </a:cubicBezTo>
                  <a:cubicBezTo>
                    <a:pt x="74805" y="10596"/>
                    <a:pt x="75612" y="11955"/>
                    <a:pt x="76087" y="13316"/>
                  </a:cubicBezTo>
                  <a:cubicBezTo>
                    <a:pt x="76554" y="14671"/>
                    <a:pt x="76729" y="16139"/>
                    <a:pt x="76899" y="17557"/>
                  </a:cubicBezTo>
                  <a:cubicBezTo>
                    <a:pt x="76933" y="17830"/>
                    <a:pt x="76962" y="18101"/>
                    <a:pt x="76996" y="18368"/>
                  </a:cubicBezTo>
                  <a:cubicBezTo>
                    <a:pt x="77059" y="18845"/>
                    <a:pt x="77123" y="19316"/>
                    <a:pt x="77190" y="19788"/>
                  </a:cubicBezTo>
                  <a:cubicBezTo>
                    <a:pt x="77467" y="21760"/>
                    <a:pt x="77749" y="23801"/>
                    <a:pt x="77550" y="25788"/>
                  </a:cubicBezTo>
                  <a:cubicBezTo>
                    <a:pt x="77394" y="27333"/>
                    <a:pt x="76733" y="30331"/>
                    <a:pt x="74134" y="33522"/>
                  </a:cubicBezTo>
                  <a:cubicBezTo>
                    <a:pt x="73979" y="33717"/>
                    <a:pt x="73814" y="33906"/>
                    <a:pt x="73643" y="34100"/>
                  </a:cubicBezTo>
                  <a:cubicBezTo>
                    <a:pt x="72045" y="35903"/>
                    <a:pt x="69806" y="37744"/>
                    <a:pt x="66667" y="39401"/>
                  </a:cubicBezTo>
                  <a:cubicBezTo>
                    <a:pt x="64355" y="40615"/>
                    <a:pt x="62396" y="41305"/>
                    <a:pt x="60501" y="41568"/>
                  </a:cubicBezTo>
                  <a:cubicBezTo>
                    <a:pt x="59942" y="41645"/>
                    <a:pt x="59373" y="41683"/>
                    <a:pt x="58800" y="41683"/>
                  </a:cubicBezTo>
                  <a:cubicBezTo>
                    <a:pt x="54275" y="41683"/>
                    <a:pt x="49413" y="39309"/>
                    <a:pt x="45717" y="35217"/>
                  </a:cubicBezTo>
                  <a:cubicBezTo>
                    <a:pt x="45654" y="35150"/>
                    <a:pt x="45591" y="35076"/>
                    <a:pt x="45524" y="35004"/>
                  </a:cubicBezTo>
                  <a:cubicBezTo>
                    <a:pt x="45430" y="34897"/>
                    <a:pt x="45334" y="34785"/>
                    <a:pt x="45242" y="34674"/>
                  </a:cubicBezTo>
                  <a:cubicBezTo>
                    <a:pt x="40694" y="29324"/>
                    <a:pt x="38649" y="22353"/>
                    <a:pt x="39766" y="15930"/>
                  </a:cubicBezTo>
                  <a:cubicBezTo>
                    <a:pt x="40737" y="10323"/>
                    <a:pt x="44100" y="5538"/>
                    <a:pt x="48982" y="2802"/>
                  </a:cubicBezTo>
                  <a:cubicBezTo>
                    <a:pt x="51674" y="1294"/>
                    <a:pt x="54581" y="533"/>
                    <a:pt x="57517" y="533"/>
                  </a:cubicBezTo>
                  <a:close/>
                  <a:moveTo>
                    <a:pt x="99424" y="33114"/>
                  </a:moveTo>
                  <a:cubicBezTo>
                    <a:pt x="101505" y="33114"/>
                    <a:pt x="103648" y="33246"/>
                    <a:pt x="105509" y="33731"/>
                  </a:cubicBezTo>
                  <a:cubicBezTo>
                    <a:pt x="111520" y="35296"/>
                    <a:pt x="112370" y="39566"/>
                    <a:pt x="112433" y="43113"/>
                  </a:cubicBezTo>
                  <a:cubicBezTo>
                    <a:pt x="112550" y="49137"/>
                    <a:pt x="112662" y="53772"/>
                    <a:pt x="112774" y="58407"/>
                  </a:cubicBezTo>
                  <a:cubicBezTo>
                    <a:pt x="112885" y="63042"/>
                    <a:pt x="113001" y="67677"/>
                    <a:pt x="113113" y="73696"/>
                  </a:cubicBezTo>
                  <a:lnTo>
                    <a:pt x="114765" y="162936"/>
                  </a:lnTo>
                  <a:cubicBezTo>
                    <a:pt x="114853" y="167688"/>
                    <a:pt x="113978" y="172857"/>
                    <a:pt x="106817" y="175155"/>
                  </a:cubicBezTo>
                  <a:cubicBezTo>
                    <a:pt x="103863" y="176106"/>
                    <a:pt x="100175" y="176384"/>
                    <a:pt x="96925" y="176631"/>
                  </a:cubicBezTo>
                  <a:lnTo>
                    <a:pt x="39999" y="180927"/>
                  </a:lnTo>
                  <a:cubicBezTo>
                    <a:pt x="36991" y="181154"/>
                    <a:pt x="33915" y="181387"/>
                    <a:pt x="30856" y="181387"/>
                  </a:cubicBezTo>
                  <a:cubicBezTo>
                    <a:pt x="29267" y="181387"/>
                    <a:pt x="27682" y="181324"/>
                    <a:pt x="26114" y="181165"/>
                  </a:cubicBezTo>
                  <a:cubicBezTo>
                    <a:pt x="15347" y="180081"/>
                    <a:pt x="8118" y="175193"/>
                    <a:pt x="4635" y="166638"/>
                  </a:cubicBezTo>
                  <a:cubicBezTo>
                    <a:pt x="3012" y="162654"/>
                    <a:pt x="3285" y="156513"/>
                    <a:pt x="3523" y="151091"/>
                  </a:cubicBezTo>
                  <a:cubicBezTo>
                    <a:pt x="3624" y="148759"/>
                    <a:pt x="3727" y="146554"/>
                    <a:pt x="3653" y="144765"/>
                  </a:cubicBezTo>
                  <a:lnTo>
                    <a:pt x="3372" y="137672"/>
                  </a:lnTo>
                  <a:cubicBezTo>
                    <a:pt x="2084" y="105849"/>
                    <a:pt x="1069" y="80712"/>
                    <a:pt x="5985" y="47826"/>
                  </a:cubicBezTo>
                  <a:cubicBezTo>
                    <a:pt x="6525" y="44230"/>
                    <a:pt x="7259" y="41048"/>
                    <a:pt x="10795" y="38560"/>
                  </a:cubicBezTo>
                  <a:cubicBezTo>
                    <a:pt x="14997" y="35601"/>
                    <a:pt x="22388" y="35047"/>
                    <a:pt x="29942" y="35047"/>
                  </a:cubicBezTo>
                  <a:cubicBezTo>
                    <a:pt x="32265" y="35047"/>
                    <a:pt x="34597" y="35101"/>
                    <a:pt x="36860" y="35154"/>
                  </a:cubicBezTo>
                  <a:cubicBezTo>
                    <a:pt x="39094" y="35203"/>
                    <a:pt x="41247" y="35250"/>
                    <a:pt x="43278" y="35250"/>
                  </a:cubicBezTo>
                  <a:cubicBezTo>
                    <a:pt x="43859" y="35250"/>
                    <a:pt x="44429" y="35246"/>
                    <a:pt x="44989" y="35237"/>
                  </a:cubicBezTo>
                  <a:cubicBezTo>
                    <a:pt x="45028" y="35280"/>
                    <a:pt x="45067" y="35325"/>
                    <a:pt x="45110" y="35374"/>
                  </a:cubicBezTo>
                  <a:cubicBezTo>
                    <a:pt x="48978" y="39765"/>
                    <a:pt x="53953" y="42247"/>
                    <a:pt x="58734" y="42247"/>
                  </a:cubicBezTo>
                  <a:cubicBezTo>
                    <a:pt x="59350" y="42247"/>
                    <a:pt x="59967" y="42204"/>
                    <a:pt x="60579" y="42121"/>
                  </a:cubicBezTo>
                  <a:cubicBezTo>
                    <a:pt x="62537" y="41850"/>
                    <a:pt x="64553" y="41140"/>
                    <a:pt x="66925" y="39892"/>
                  </a:cubicBezTo>
                  <a:cubicBezTo>
                    <a:pt x="70360" y="38079"/>
                    <a:pt x="72744" y="36049"/>
                    <a:pt x="74401" y="34067"/>
                  </a:cubicBezTo>
                  <a:cubicBezTo>
                    <a:pt x="81476" y="33784"/>
                    <a:pt x="88554" y="33498"/>
                    <a:pt x="95627" y="33217"/>
                  </a:cubicBezTo>
                  <a:cubicBezTo>
                    <a:pt x="96811" y="33167"/>
                    <a:pt x="98105" y="33114"/>
                    <a:pt x="99424" y="33114"/>
                  </a:cubicBezTo>
                  <a:close/>
                  <a:moveTo>
                    <a:pt x="57554" y="1"/>
                  </a:moveTo>
                  <a:cubicBezTo>
                    <a:pt x="54495" y="1"/>
                    <a:pt x="51455" y="779"/>
                    <a:pt x="48710" y="2317"/>
                  </a:cubicBezTo>
                  <a:cubicBezTo>
                    <a:pt x="43681" y="5134"/>
                    <a:pt x="40218" y="10061"/>
                    <a:pt x="39217" y="15837"/>
                  </a:cubicBezTo>
                  <a:cubicBezTo>
                    <a:pt x="38100" y="22279"/>
                    <a:pt x="40077" y="29261"/>
                    <a:pt x="44527" y="34688"/>
                  </a:cubicBezTo>
                  <a:cubicBezTo>
                    <a:pt x="44096" y="34693"/>
                    <a:pt x="43658" y="34696"/>
                    <a:pt x="43214" y="34696"/>
                  </a:cubicBezTo>
                  <a:cubicBezTo>
                    <a:pt x="41223" y="34696"/>
                    <a:pt x="39101" y="34647"/>
                    <a:pt x="36905" y="34596"/>
                  </a:cubicBezTo>
                  <a:cubicBezTo>
                    <a:pt x="34623" y="34545"/>
                    <a:pt x="32271" y="34494"/>
                    <a:pt x="29931" y="34494"/>
                  </a:cubicBezTo>
                  <a:cubicBezTo>
                    <a:pt x="22111" y="34494"/>
                    <a:pt x="14423" y="35074"/>
                    <a:pt x="9936" y="38230"/>
                  </a:cubicBezTo>
                  <a:cubicBezTo>
                    <a:pt x="6234" y="40834"/>
                    <a:pt x="5476" y="44099"/>
                    <a:pt x="4922" y="47786"/>
                  </a:cubicBezTo>
                  <a:cubicBezTo>
                    <a:pt x="0" y="80697"/>
                    <a:pt x="1016" y="105844"/>
                    <a:pt x="2303" y="137686"/>
                  </a:cubicBezTo>
                  <a:lnTo>
                    <a:pt x="2585" y="144775"/>
                  </a:lnTo>
                  <a:cubicBezTo>
                    <a:pt x="2653" y="146554"/>
                    <a:pt x="2556" y="148754"/>
                    <a:pt x="2453" y="151081"/>
                  </a:cubicBezTo>
                  <a:cubicBezTo>
                    <a:pt x="2211" y="156528"/>
                    <a:pt x="1938" y="162708"/>
                    <a:pt x="3586" y="166749"/>
                  </a:cubicBezTo>
                  <a:cubicBezTo>
                    <a:pt x="7171" y="175548"/>
                    <a:pt x="14683" y="180582"/>
                    <a:pt x="25910" y="181714"/>
                  </a:cubicBezTo>
                  <a:cubicBezTo>
                    <a:pt x="27557" y="181878"/>
                    <a:pt x="29204" y="181942"/>
                    <a:pt x="30855" y="181942"/>
                  </a:cubicBezTo>
                  <a:cubicBezTo>
                    <a:pt x="33985" y="181942"/>
                    <a:pt x="37104" y="181709"/>
                    <a:pt x="40154" y="181481"/>
                  </a:cubicBezTo>
                  <a:lnTo>
                    <a:pt x="97080" y="177180"/>
                  </a:lnTo>
                  <a:cubicBezTo>
                    <a:pt x="100433" y="176928"/>
                    <a:pt x="104233" y="176642"/>
                    <a:pt x="107381" y="175631"/>
                  </a:cubicBezTo>
                  <a:cubicBezTo>
                    <a:pt x="114989" y="173187"/>
                    <a:pt x="115922" y="167838"/>
                    <a:pt x="115835" y="162930"/>
                  </a:cubicBezTo>
                  <a:lnTo>
                    <a:pt x="114182" y="73691"/>
                  </a:lnTo>
                  <a:cubicBezTo>
                    <a:pt x="114070" y="67667"/>
                    <a:pt x="113954" y="63038"/>
                    <a:pt x="113842" y="58403"/>
                  </a:cubicBezTo>
                  <a:cubicBezTo>
                    <a:pt x="113730" y="53768"/>
                    <a:pt x="113619" y="49133"/>
                    <a:pt x="113502" y="43108"/>
                  </a:cubicBezTo>
                  <a:cubicBezTo>
                    <a:pt x="113434" y="39401"/>
                    <a:pt x="112516" y="34931"/>
                    <a:pt x="105991" y="33235"/>
                  </a:cubicBezTo>
                  <a:cubicBezTo>
                    <a:pt x="103938" y="32702"/>
                    <a:pt x="101636" y="32559"/>
                    <a:pt x="99425" y="32559"/>
                  </a:cubicBezTo>
                  <a:cubicBezTo>
                    <a:pt x="98072" y="32559"/>
                    <a:pt x="96753" y="32613"/>
                    <a:pt x="95546" y="32663"/>
                  </a:cubicBezTo>
                  <a:lnTo>
                    <a:pt x="74863" y="33493"/>
                  </a:lnTo>
                  <a:cubicBezTo>
                    <a:pt x="77312" y="30331"/>
                    <a:pt x="77944" y="27386"/>
                    <a:pt x="78099" y="25846"/>
                  </a:cubicBezTo>
                  <a:cubicBezTo>
                    <a:pt x="78307" y="23790"/>
                    <a:pt x="78021" y="21716"/>
                    <a:pt x="77740" y="19709"/>
                  </a:cubicBezTo>
                  <a:cubicBezTo>
                    <a:pt x="77677" y="19243"/>
                    <a:pt x="77608" y="18772"/>
                    <a:pt x="77550" y="18301"/>
                  </a:cubicBezTo>
                  <a:cubicBezTo>
                    <a:pt x="77516" y="18029"/>
                    <a:pt x="77482" y="17761"/>
                    <a:pt x="77453" y="17489"/>
                  </a:cubicBezTo>
                  <a:cubicBezTo>
                    <a:pt x="77278" y="16041"/>
                    <a:pt x="77103" y="14545"/>
                    <a:pt x="76607" y="13137"/>
                  </a:cubicBezTo>
                  <a:cubicBezTo>
                    <a:pt x="76112" y="11708"/>
                    <a:pt x="75280" y="10298"/>
                    <a:pt x="73989" y="8691"/>
                  </a:cubicBezTo>
                  <a:cubicBezTo>
                    <a:pt x="71253" y="5285"/>
                    <a:pt x="67891" y="2725"/>
                    <a:pt x="64267" y="1286"/>
                  </a:cubicBezTo>
                  <a:cubicBezTo>
                    <a:pt x="62093" y="427"/>
                    <a:pt x="59818" y="1"/>
                    <a:pt x="57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3863375" y="4734575"/>
              <a:ext cx="22850" cy="472025"/>
            </a:xfrm>
            <a:custGeom>
              <a:avLst/>
              <a:gdLst/>
              <a:ahLst/>
              <a:cxnLst/>
              <a:rect l="l" t="t" r="r" b="b"/>
              <a:pathLst>
                <a:path w="914" h="18881" extrusionOk="0">
                  <a:moveTo>
                    <a:pt x="272" y="0"/>
                  </a:moveTo>
                  <a:cubicBezTo>
                    <a:pt x="122" y="5"/>
                    <a:pt x="1" y="132"/>
                    <a:pt x="5" y="287"/>
                  </a:cubicBezTo>
                  <a:cubicBezTo>
                    <a:pt x="248" y="6355"/>
                    <a:pt x="360" y="12521"/>
                    <a:pt x="340" y="18598"/>
                  </a:cubicBezTo>
                  <a:cubicBezTo>
                    <a:pt x="340" y="18754"/>
                    <a:pt x="462" y="18876"/>
                    <a:pt x="617" y="18881"/>
                  </a:cubicBezTo>
                  <a:cubicBezTo>
                    <a:pt x="768" y="18881"/>
                    <a:pt x="894" y="18754"/>
                    <a:pt x="894" y="18603"/>
                  </a:cubicBezTo>
                  <a:cubicBezTo>
                    <a:pt x="914" y="12511"/>
                    <a:pt x="802" y="6346"/>
                    <a:pt x="564" y="263"/>
                  </a:cubicBezTo>
                  <a:cubicBezTo>
                    <a:pt x="554" y="112"/>
                    <a:pt x="418" y="5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3739225" y="5191850"/>
              <a:ext cx="282425" cy="284400"/>
            </a:xfrm>
            <a:custGeom>
              <a:avLst/>
              <a:gdLst/>
              <a:ahLst/>
              <a:cxnLst/>
              <a:rect l="l" t="t" r="r" b="b"/>
              <a:pathLst>
                <a:path w="11297" h="11376" extrusionOk="0">
                  <a:moveTo>
                    <a:pt x="6463" y="557"/>
                  </a:moveTo>
                  <a:cubicBezTo>
                    <a:pt x="7242" y="557"/>
                    <a:pt x="7954" y="769"/>
                    <a:pt x="8542" y="1187"/>
                  </a:cubicBezTo>
                  <a:cubicBezTo>
                    <a:pt x="9460" y="1843"/>
                    <a:pt x="9965" y="2848"/>
                    <a:pt x="10228" y="3572"/>
                  </a:cubicBezTo>
                  <a:cubicBezTo>
                    <a:pt x="10602" y="4612"/>
                    <a:pt x="10734" y="5749"/>
                    <a:pt x="10607" y="6852"/>
                  </a:cubicBezTo>
                  <a:cubicBezTo>
                    <a:pt x="10505" y="7727"/>
                    <a:pt x="10247" y="8456"/>
                    <a:pt x="9849" y="9014"/>
                  </a:cubicBezTo>
                  <a:cubicBezTo>
                    <a:pt x="8772" y="10529"/>
                    <a:pt x="6745" y="10821"/>
                    <a:pt x="5345" y="10821"/>
                  </a:cubicBezTo>
                  <a:cubicBezTo>
                    <a:pt x="5146" y="10821"/>
                    <a:pt x="4961" y="10815"/>
                    <a:pt x="4792" y="10806"/>
                  </a:cubicBezTo>
                  <a:cubicBezTo>
                    <a:pt x="4315" y="10777"/>
                    <a:pt x="3815" y="10729"/>
                    <a:pt x="3377" y="10525"/>
                  </a:cubicBezTo>
                  <a:cubicBezTo>
                    <a:pt x="3009" y="10355"/>
                    <a:pt x="2649" y="10059"/>
                    <a:pt x="2285" y="9616"/>
                  </a:cubicBezTo>
                  <a:cubicBezTo>
                    <a:pt x="987" y="8048"/>
                    <a:pt x="603" y="5768"/>
                    <a:pt x="1327" y="3951"/>
                  </a:cubicBezTo>
                  <a:cubicBezTo>
                    <a:pt x="1886" y="2543"/>
                    <a:pt x="3397" y="1260"/>
                    <a:pt x="5079" y="765"/>
                  </a:cubicBezTo>
                  <a:cubicBezTo>
                    <a:pt x="5554" y="625"/>
                    <a:pt x="6019" y="557"/>
                    <a:pt x="6463" y="557"/>
                  </a:cubicBezTo>
                  <a:close/>
                  <a:moveTo>
                    <a:pt x="6469" y="1"/>
                  </a:moveTo>
                  <a:cubicBezTo>
                    <a:pt x="5971" y="1"/>
                    <a:pt x="5452" y="78"/>
                    <a:pt x="4922" y="235"/>
                  </a:cubicBezTo>
                  <a:cubicBezTo>
                    <a:pt x="3086" y="774"/>
                    <a:pt x="1435" y="2188"/>
                    <a:pt x="812" y="3747"/>
                  </a:cubicBezTo>
                  <a:cubicBezTo>
                    <a:pt x="1" y="5778"/>
                    <a:pt x="414" y="8222"/>
                    <a:pt x="1857" y="9971"/>
                  </a:cubicBezTo>
                  <a:cubicBezTo>
                    <a:pt x="2274" y="10476"/>
                    <a:pt x="2697" y="10826"/>
                    <a:pt x="3149" y="11030"/>
                  </a:cubicBezTo>
                  <a:cubicBezTo>
                    <a:pt x="3664" y="11273"/>
                    <a:pt x="4227" y="11331"/>
                    <a:pt x="4763" y="11360"/>
                  </a:cubicBezTo>
                  <a:cubicBezTo>
                    <a:pt x="4942" y="11371"/>
                    <a:pt x="5137" y="11375"/>
                    <a:pt x="5346" y="11375"/>
                  </a:cubicBezTo>
                  <a:cubicBezTo>
                    <a:pt x="6866" y="11375"/>
                    <a:pt x="9086" y="11050"/>
                    <a:pt x="10301" y="9339"/>
                  </a:cubicBezTo>
                  <a:cubicBezTo>
                    <a:pt x="10757" y="8698"/>
                    <a:pt x="11044" y="7882"/>
                    <a:pt x="11156" y="6915"/>
                  </a:cubicBezTo>
                  <a:cubicBezTo>
                    <a:pt x="11297" y="5729"/>
                    <a:pt x="11156" y="4505"/>
                    <a:pt x="10748" y="3383"/>
                  </a:cubicBezTo>
                  <a:cubicBezTo>
                    <a:pt x="10335" y="2236"/>
                    <a:pt x="9684" y="1323"/>
                    <a:pt x="8862" y="735"/>
                  </a:cubicBezTo>
                  <a:cubicBezTo>
                    <a:pt x="8180" y="249"/>
                    <a:pt x="7360" y="1"/>
                    <a:pt x="6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2602625" y="4712250"/>
              <a:ext cx="1037175" cy="134950"/>
            </a:xfrm>
            <a:custGeom>
              <a:avLst/>
              <a:gdLst/>
              <a:ahLst/>
              <a:cxnLst/>
              <a:rect l="l" t="t" r="r" b="b"/>
              <a:pathLst>
                <a:path w="41487" h="5398" extrusionOk="0">
                  <a:moveTo>
                    <a:pt x="601" y="0"/>
                  </a:moveTo>
                  <a:cubicBezTo>
                    <a:pt x="555" y="0"/>
                    <a:pt x="509" y="3"/>
                    <a:pt x="462" y="10"/>
                  </a:cubicBezTo>
                  <a:cubicBezTo>
                    <a:pt x="175" y="43"/>
                    <a:pt x="0" y="199"/>
                    <a:pt x="73" y="344"/>
                  </a:cubicBezTo>
                  <a:cubicBezTo>
                    <a:pt x="817" y="1865"/>
                    <a:pt x="3736" y="3187"/>
                    <a:pt x="8759" y="4270"/>
                  </a:cubicBezTo>
                  <a:cubicBezTo>
                    <a:pt x="12210" y="5019"/>
                    <a:pt x="17350" y="5329"/>
                    <a:pt x="21013" y="5378"/>
                  </a:cubicBezTo>
                  <a:cubicBezTo>
                    <a:pt x="22072" y="5392"/>
                    <a:pt x="23083" y="5398"/>
                    <a:pt x="24059" y="5398"/>
                  </a:cubicBezTo>
                  <a:cubicBezTo>
                    <a:pt x="29680" y="5398"/>
                    <a:pt x="34208" y="5169"/>
                    <a:pt x="41000" y="4571"/>
                  </a:cubicBezTo>
                  <a:cubicBezTo>
                    <a:pt x="41291" y="4547"/>
                    <a:pt x="41486" y="4407"/>
                    <a:pt x="41437" y="4255"/>
                  </a:cubicBezTo>
                  <a:cubicBezTo>
                    <a:pt x="41395" y="4118"/>
                    <a:pt x="41169" y="4023"/>
                    <a:pt x="40919" y="4023"/>
                  </a:cubicBezTo>
                  <a:cubicBezTo>
                    <a:pt x="40886" y="4023"/>
                    <a:pt x="40853" y="4024"/>
                    <a:pt x="40820" y="4028"/>
                  </a:cubicBezTo>
                  <a:cubicBezTo>
                    <a:pt x="34085" y="4616"/>
                    <a:pt x="29598" y="4844"/>
                    <a:pt x="24027" y="4844"/>
                  </a:cubicBezTo>
                  <a:cubicBezTo>
                    <a:pt x="23068" y="4844"/>
                    <a:pt x="22077" y="4837"/>
                    <a:pt x="21036" y="4824"/>
                  </a:cubicBezTo>
                  <a:cubicBezTo>
                    <a:pt x="17636" y="4780"/>
                    <a:pt x="12486" y="4474"/>
                    <a:pt x="9172" y="3760"/>
                  </a:cubicBezTo>
                  <a:cubicBezTo>
                    <a:pt x="4474" y="2745"/>
                    <a:pt x="1763" y="1550"/>
                    <a:pt x="1113" y="209"/>
                  </a:cubicBezTo>
                  <a:cubicBezTo>
                    <a:pt x="1051" y="82"/>
                    <a:pt x="837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4699625" y="4673400"/>
              <a:ext cx="428900" cy="69325"/>
            </a:xfrm>
            <a:custGeom>
              <a:avLst/>
              <a:gdLst/>
              <a:ahLst/>
              <a:cxnLst/>
              <a:rect l="l" t="t" r="r" b="b"/>
              <a:pathLst>
                <a:path w="17156" h="2773" extrusionOk="0">
                  <a:moveTo>
                    <a:pt x="16546" y="0"/>
                  </a:moveTo>
                  <a:cubicBezTo>
                    <a:pt x="16456" y="0"/>
                    <a:pt x="16365" y="12"/>
                    <a:pt x="16281" y="37"/>
                  </a:cubicBezTo>
                  <a:cubicBezTo>
                    <a:pt x="15358" y="310"/>
                    <a:pt x="14274" y="445"/>
                    <a:pt x="13230" y="582"/>
                  </a:cubicBezTo>
                  <a:lnTo>
                    <a:pt x="462" y="2224"/>
                  </a:lnTo>
                  <a:cubicBezTo>
                    <a:pt x="175" y="2263"/>
                    <a:pt x="0" y="2409"/>
                    <a:pt x="74" y="2559"/>
                  </a:cubicBezTo>
                  <a:cubicBezTo>
                    <a:pt x="132" y="2685"/>
                    <a:pt x="350" y="2773"/>
                    <a:pt x="588" y="2773"/>
                  </a:cubicBezTo>
                  <a:cubicBezTo>
                    <a:pt x="632" y="2773"/>
                    <a:pt x="675" y="2768"/>
                    <a:pt x="719" y="2763"/>
                  </a:cubicBezTo>
                  <a:lnTo>
                    <a:pt x="13483" y="1122"/>
                  </a:lnTo>
                  <a:cubicBezTo>
                    <a:pt x="14604" y="981"/>
                    <a:pt x="15761" y="830"/>
                    <a:pt x="16811" y="519"/>
                  </a:cubicBezTo>
                  <a:cubicBezTo>
                    <a:pt x="17064" y="445"/>
                    <a:pt x="17156" y="276"/>
                    <a:pt x="17010" y="140"/>
                  </a:cubicBezTo>
                  <a:cubicBezTo>
                    <a:pt x="16912" y="51"/>
                    <a:pt x="16732" y="0"/>
                    <a:pt x="1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3700025" y="4802400"/>
              <a:ext cx="97400" cy="19050"/>
            </a:xfrm>
            <a:custGeom>
              <a:avLst/>
              <a:gdLst/>
              <a:ahLst/>
              <a:cxnLst/>
              <a:rect l="l" t="t" r="r" b="b"/>
              <a:pathLst>
                <a:path w="3896" h="762" extrusionOk="0">
                  <a:moveTo>
                    <a:pt x="3323" y="1"/>
                  </a:moveTo>
                  <a:cubicBezTo>
                    <a:pt x="3301" y="1"/>
                    <a:pt x="3278" y="2"/>
                    <a:pt x="3255" y="3"/>
                  </a:cubicBezTo>
                  <a:lnTo>
                    <a:pt x="496" y="207"/>
                  </a:lnTo>
                  <a:cubicBezTo>
                    <a:pt x="198" y="232"/>
                    <a:pt x="0" y="373"/>
                    <a:pt x="39" y="523"/>
                  </a:cubicBezTo>
                  <a:cubicBezTo>
                    <a:pt x="77" y="660"/>
                    <a:pt x="306" y="761"/>
                    <a:pt x="568" y="761"/>
                  </a:cubicBezTo>
                  <a:cubicBezTo>
                    <a:pt x="593" y="761"/>
                    <a:pt x="617" y="761"/>
                    <a:pt x="646" y="756"/>
                  </a:cubicBezTo>
                  <a:lnTo>
                    <a:pt x="3405" y="552"/>
                  </a:lnTo>
                  <a:cubicBezTo>
                    <a:pt x="3696" y="533"/>
                    <a:pt x="3896" y="393"/>
                    <a:pt x="3857" y="241"/>
                  </a:cubicBezTo>
                  <a:cubicBezTo>
                    <a:pt x="3817" y="98"/>
                    <a:pt x="3587" y="1"/>
                    <a:pt x="3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51" name="Google Shape;2151;p49"/>
          <p:cNvSpPr txBox="1"/>
          <p:nvPr/>
        </p:nvSpPr>
        <p:spPr>
          <a:xfrm>
            <a:off x="2063552" y="5413744"/>
            <a:ext cx="2184063" cy="27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accent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TERRITORIALIZACIÓN</a:t>
            </a:r>
            <a:endParaRPr sz="1400" b="1" dirty="0">
              <a:solidFill>
                <a:schemeClr val="accent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152" name="Google Shape;2152;p49"/>
          <p:cNvSpPr txBox="1"/>
          <p:nvPr/>
        </p:nvSpPr>
        <p:spPr>
          <a:xfrm>
            <a:off x="2335117" y="2475883"/>
            <a:ext cx="1961401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algn="just"/>
            <a:r>
              <a:rPr lang="es-ES" sz="14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Proceso material de apropiación de un territorio. Esta materialización</a:t>
            </a:r>
          </a:p>
          <a:p>
            <a:pPr algn="just"/>
            <a:r>
              <a:rPr lang="es-ES" sz="14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se da en el uso, valorización y dinámica de conflictividad entre distintos</a:t>
            </a:r>
          </a:p>
          <a:p>
            <a:pPr algn="just"/>
            <a:r>
              <a:rPr lang="es-ES" sz="14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agentes que disputan el territorio</a:t>
            </a:r>
            <a:endParaRPr sz="1400" dirty="0">
              <a:solidFill>
                <a:srgbClr val="F3F3F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153" name="Google Shape;2153;p49"/>
          <p:cNvSpPr txBox="1"/>
          <p:nvPr/>
        </p:nvSpPr>
        <p:spPr>
          <a:xfrm>
            <a:off x="5150513" y="2693430"/>
            <a:ext cx="2050644" cy="112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algn="just"/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Proceso en el cual los actores sociales de mayor poder</a:t>
            </a:r>
          </a:p>
          <a:p>
            <a:pPr algn="just"/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espacial, por lo tanto político y económico, imponen su </a:t>
            </a:r>
            <a:r>
              <a:rPr lang="es-ES" sz="1300" dirty="0" err="1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territorialización</a:t>
            </a:r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frente a los actores comunitarios. Este proceso supone la paulatina imposibilidad de reproducir las estrategias de consolidación espacial preexistentes. </a:t>
            </a:r>
            <a:endParaRPr sz="1300" dirty="0">
              <a:solidFill>
                <a:srgbClr val="F3F3F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154" name="Google Shape;2154;p49"/>
          <p:cNvSpPr txBox="1"/>
          <p:nvPr/>
        </p:nvSpPr>
        <p:spPr>
          <a:xfrm>
            <a:off x="7742321" y="2857785"/>
            <a:ext cx="228367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algn="just"/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Este proceso surge como respuesta al proceso de </a:t>
            </a:r>
            <a:r>
              <a:rPr lang="es-ES" sz="1300" dirty="0" err="1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desterritorialización</a:t>
            </a:r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ya que proviene de las acciones generadas por los actores comunitarios</a:t>
            </a:r>
          </a:p>
          <a:p>
            <a:pPr algn="just"/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que se plantean en la resistencia, defensa y lucha de su territorialidad.</a:t>
            </a:r>
          </a:p>
          <a:p>
            <a:pPr algn="just"/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(…) desde el conflicto generado a nivel local por los actores Privados y Públicos (de intereses</a:t>
            </a:r>
          </a:p>
          <a:p>
            <a:pPr algn="just"/>
            <a:r>
              <a:rPr lang="es-ES" sz="1300" dirty="0">
                <a:solidFill>
                  <a:srgbClr val="F3F3F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globales), se tensiona la configuración tradicional, locales</a:t>
            </a:r>
            <a:endParaRPr sz="1300" dirty="0">
              <a:solidFill>
                <a:srgbClr val="F3F3F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155" name="Google Shape;2155;p49"/>
          <p:cNvSpPr txBox="1"/>
          <p:nvPr/>
        </p:nvSpPr>
        <p:spPr>
          <a:xfrm>
            <a:off x="4866224" y="5419164"/>
            <a:ext cx="2457684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algn="ctr"/>
            <a:r>
              <a:rPr lang="en" sz="1400" b="1" dirty="0">
                <a:solidFill>
                  <a:srgbClr val="FFE59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DESTERRITORIALIZACIÓN</a:t>
            </a:r>
            <a:endParaRPr sz="1400" b="1" dirty="0">
              <a:solidFill>
                <a:srgbClr val="FFE599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156" name="Google Shape;2156;p49"/>
          <p:cNvSpPr txBox="1"/>
          <p:nvPr/>
        </p:nvSpPr>
        <p:spPr>
          <a:xfrm>
            <a:off x="7694672" y="5426666"/>
            <a:ext cx="2378969" cy="34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algn="ctr"/>
            <a:r>
              <a:rPr lang="en" sz="1400" b="1" dirty="0">
                <a:solidFill>
                  <a:srgbClr val="F9CB9C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RETERRITORIALIZACIÓN</a:t>
            </a:r>
            <a:endParaRPr sz="1400" b="1" dirty="0">
              <a:solidFill>
                <a:srgbClr val="F9CB9C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157" name="Google Shape;2157;p49"/>
          <p:cNvSpPr/>
          <p:nvPr/>
        </p:nvSpPr>
        <p:spPr>
          <a:xfrm flipH="1">
            <a:off x="3315818" y="5305618"/>
            <a:ext cx="115886" cy="116060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000"/>
          </a:p>
        </p:txBody>
      </p:sp>
      <p:sp>
        <p:nvSpPr>
          <p:cNvPr id="2158" name="Google Shape;2158;p49"/>
          <p:cNvSpPr/>
          <p:nvPr/>
        </p:nvSpPr>
        <p:spPr>
          <a:xfrm flipH="1">
            <a:off x="6168008" y="5316504"/>
            <a:ext cx="115886" cy="116060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000"/>
          </a:p>
        </p:txBody>
      </p:sp>
      <p:sp>
        <p:nvSpPr>
          <p:cNvPr id="2159" name="Google Shape;2159;p49"/>
          <p:cNvSpPr/>
          <p:nvPr/>
        </p:nvSpPr>
        <p:spPr>
          <a:xfrm flipH="1">
            <a:off x="8860434" y="5316504"/>
            <a:ext cx="115886" cy="116060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000"/>
          </a:p>
        </p:txBody>
      </p:sp>
      <p:grpSp>
        <p:nvGrpSpPr>
          <p:cNvPr id="2160" name="Google Shape;2160;p49"/>
          <p:cNvGrpSpPr/>
          <p:nvPr/>
        </p:nvGrpSpPr>
        <p:grpSpPr>
          <a:xfrm>
            <a:off x="3372756" y="2088654"/>
            <a:ext cx="143462" cy="311291"/>
            <a:chOff x="6714723" y="4204811"/>
            <a:chExt cx="117035" cy="253949"/>
          </a:xfrm>
        </p:grpSpPr>
        <p:sp>
          <p:nvSpPr>
            <p:cNvPr id="2163" name="Google Shape;2163;p49"/>
            <p:cNvSpPr/>
            <p:nvPr/>
          </p:nvSpPr>
          <p:spPr>
            <a:xfrm>
              <a:off x="6723583" y="4455498"/>
              <a:ext cx="42556" cy="3262"/>
            </a:xfrm>
            <a:custGeom>
              <a:avLst/>
              <a:gdLst/>
              <a:ahLst/>
              <a:cxnLst/>
              <a:rect l="l" t="t" r="r" b="b"/>
              <a:pathLst>
                <a:path w="1657" h="127" extrusionOk="0">
                  <a:moveTo>
                    <a:pt x="24" y="0"/>
                  </a:moveTo>
                  <a:cubicBezTo>
                    <a:pt x="0" y="0"/>
                    <a:pt x="0" y="34"/>
                    <a:pt x="24" y="38"/>
                  </a:cubicBezTo>
                  <a:cubicBezTo>
                    <a:pt x="554" y="89"/>
                    <a:pt x="1083" y="127"/>
                    <a:pt x="1616" y="127"/>
                  </a:cubicBezTo>
                  <a:cubicBezTo>
                    <a:pt x="1657" y="127"/>
                    <a:pt x="1657" y="65"/>
                    <a:pt x="1616" y="65"/>
                  </a:cubicBezTo>
                  <a:cubicBezTo>
                    <a:pt x="1086" y="55"/>
                    <a:pt x="554" y="38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00"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6714723" y="4356030"/>
              <a:ext cx="22036" cy="2311"/>
            </a:xfrm>
            <a:custGeom>
              <a:avLst/>
              <a:gdLst/>
              <a:ahLst/>
              <a:cxnLst/>
              <a:rect l="l" t="t" r="r" b="b"/>
              <a:pathLst>
                <a:path w="858" h="90" extrusionOk="0">
                  <a:moveTo>
                    <a:pt x="24" y="1"/>
                  </a:moveTo>
                  <a:cubicBezTo>
                    <a:pt x="0" y="1"/>
                    <a:pt x="0" y="35"/>
                    <a:pt x="24" y="38"/>
                  </a:cubicBezTo>
                  <a:cubicBezTo>
                    <a:pt x="287" y="62"/>
                    <a:pt x="554" y="76"/>
                    <a:pt x="820" y="89"/>
                  </a:cubicBezTo>
                  <a:cubicBezTo>
                    <a:pt x="858" y="89"/>
                    <a:pt x="858" y="31"/>
                    <a:pt x="820" y="28"/>
                  </a:cubicBezTo>
                  <a:cubicBezTo>
                    <a:pt x="554" y="14"/>
                    <a:pt x="287" y="4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00"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6744797" y="4219810"/>
              <a:ext cx="46254" cy="3467"/>
            </a:xfrm>
            <a:custGeom>
              <a:avLst/>
              <a:gdLst/>
              <a:ahLst/>
              <a:cxnLst/>
              <a:rect l="l" t="t" r="r" b="b"/>
              <a:pathLst>
                <a:path w="1801" h="135" extrusionOk="0">
                  <a:moveTo>
                    <a:pt x="702" y="0"/>
                  </a:moveTo>
                  <a:cubicBezTo>
                    <a:pt x="478" y="0"/>
                    <a:pt x="253" y="10"/>
                    <a:pt x="28" y="28"/>
                  </a:cubicBezTo>
                  <a:cubicBezTo>
                    <a:pt x="1" y="28"/>
                    <a:pt x="1" y="69"/>
                    <a:pt x="28" y="69"/>
                  </a:cubicBezTo>
                  <a:cubicBezTo>
                    <a:pt x="158" y="65"/>
                    <a:pt x="288" y="63"/>
                    <a:pt x="418" y="63"/>
                  </a:cubicBezTo>
                  <a:cubicBezTo>
                    <a:pt x="865" y="63"/>
                    <a:pt x="1312" y="86"/>
                    <a:pt x="1760" y="134"/>
                  </a:cubicBezTo>
                  <a:cubicBezTo>
                    <a:pt x="1761" y="134"/>
                    <a:pt x="1762" y="134"/>
                    <a:pt x="1763" y="134"/>
                  </a:cubicBezTo>
                  <a:cubicBezTo>
                    <a:pt x="1801" y="134"/>
                    <a:pt x="1799" y="76"/>
                    <a:pt x="1760" y="69"/>
                  </a:cubicBezTo>
                  <a:cubicBezTo>
                    <a:pt x="1409" y="23"/>
                    <a:pt x="1056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00"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6757613" y="4204811"/>
              <a:ext cx="74145" cy="5470"/>
            </a:xfrm>
            <a:custGeom>
              <a:avLst/>
              <a:gdLst/>
              <a:ahLst/>
              <a:cxnLst/>
              <a:rect l="l" t="t" r="r" b="b"/>
              <a:pathLst>
                <a:path w="2887" h="213" extrusionOk="0">
                  <a:moveTo>
                    <a:pt x="48" y="1"/>
                  </a:moveTo>
                  <a:cubicBezTo>
                    <a:pt x="0" y="1"/>
                    <a:pt x="0" y="69"/>
                    <a:pt x="48" y="73"/>
                  </a:cubicBezTo>
                  <a:cubicBezTo>
                    <a:pt x="970" y="127"/>
                    <a:pt x="1896" y="192"/>
                    <a:pt x="2818" y="213"/>
                  </a:cubicBezTo>
                  <a:cubicBezTo>
                    <a:pt x="2819" y="213"/>
                    <a:pt x="2820" y="213"/>
                    <a:pt x="2821" y="213"/>
                  </a:cubicBezTo>
                  <a:cubicBezTo>
                    <a:pt x="2886" y="213"/>
                    <a:pt x="2885" y="110"/>
                    <a:pt x="2818" y="107"/>
                  </a:cubicBezTo>
                  <a:cubicBezTo>
                    <a:pt x="1896" y="45"/>
                    <a:pt x="970" y="28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00"/>
            </a:p>
          </p:txBody>
        </p:sp>
      </p:grpSp>
      <p:sp>
        <p:nvSpPr>
          <p:cNvPr id="2178" name="Google Shape;2178;p49"/>
          <p:cNvSpPr txBox="1">
            <a:spLocks noGrp="1"/>
          </p:cNvSpPr>
          <p:nvPr>
            <p:ph type="title"/>
          </p:nvPr>
        </p:nvSpPr>
        <p:spPr>
          <a:xfrm>
            <a:off x="484732" y="247983"/>
            <a:ext cx="5664300" cy="531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3600" dirty="0" smtClean="0"/>
              <a:t>Procesos territoriales</a:t>
            </a:r>
            <a:endParaRPr sz="3600" dirty="0"/>
          </a:p>
        </p:txBody>
      </p:sp>
      <p:sp>
        <p:nvSpPr>
          <p:cNvPr id="2" name="Rectángulo 1"/>
          <p:cNvSpPr/>
          <p:nvPr/>
        </p:nvSpPr>
        <p:spPr>
          <a:xfrm>
            <a:off x="3143672" y="1124744"/>
            <a:ext cx="452688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5879170" y="1196752"/>
            <a:ext cx="468718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8669251" y="1198398"/>
            <a:ext cx="45108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4145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Propuesta desde una Cartografía Crítica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con territorios locales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Desde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el diálogo de saberes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Representar las territorialidades no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hegemónicas</a:t>
            </a:r>
          </a:p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Evidenciar los Conflictos Territoriales a distintas escalas, procesos y actores.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3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altLang="ko-KR" dirty="0" smtClean="0"/>
              <a:t>Cómo se expresa el aprendizaje del territorio (D-T-R)</a:t>
            </a:r>
            <a:endParaRPr lang="es-CL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s-CL" altLang="ko-KR" dirty="0" smtClean="0"/>
              <a:t>Se interrelacionan resistencia y transformación</a:t>
            </a:r>
            <a:endParaRPr lang="es-CL" altLang="ko-KR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6493"/>
          <a:stretch>
            <a:fillRect/>
          </a:stretch>
        </p:blipFill>
        <p:spPr>
          <a:xfrm>
            <a:off x="1271464" y="1950744"/>
            <a:ext cx="2164404" cy="2072038"/>
          </a:xfrm>
        </p:spPr>
      </p:pic>
      <p:pic>
        <p:nvPicPr>
          <p:cNvPr id="18" name="Marcador de contenido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4107"/>
          <a:stretch>
            <a:fillRect/>
          </a:stretch>
        </p:blipFill>
        <p:spPr>
          <a:xfrm>
            <a:off x="5007054" y="1997806"/>
            <a:ext cx="2164404" cy="2180113"/>
          </a:xfrm>
        </p:spPr>
      </p:pic>
      <p:pic>
        <p:nvPicPr>
          <p:cNvPr id="16" name="Picture 2" descr="F:\CARPETAS VARIAS\RESPALDO FROY 07 2014\SEMINARIO GLADYS ARMIJO\SGAZ 2014\INFORME FINAL VII SGAZ 2014\INFOME FINAL SGAZ VII\Anexo 2_Fotografías talleres\Mapeo_Budi\IMG_4039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6508"/>
          <a:stretch>
            <a:fillRect/>
          </a:stretch>
        </p:blipFill>
        <p:spPr bwMode="auto">
          <a:xfrm>
            <a:off x="8684124" y="1997806"/>
            <a:ext cx="2164404" cy="21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87716" y="1535023"/>
            <a:ext cx="21458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altLang="ko-KR" sz="1600" dirty="0" err="1">
                <a:solidFill>
                  <a:schemeClr val="accent1"/>
                </a:solidFill>
                <a:cs typeface="Arial" pitchFamily="34" charset="0"/>
              </a:rPr>
              <a:t>Territorialización</a:t>
            </a:r>
            <a:r>
              <a:rPr lang="es-CL" altLang="ko-KR" sz="1600" dirty="0">
                <a:solidFill>
                  <a:schemeClr val="accent1"/>
                </a:solidFill>
                <a:cs typeface="Arial" pitchFamily="34" charset="0"/>
              </a:rPr>
              <a:t> 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3076" y="1582085"/>
            <a:ext cx="23690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altLang="ko-KR" sz="1600" dirty="0" err="1">
                <a:solidFill>
                  <a:schemeClr val="accent2"/>
                </a:solidFill>
                <a:cs typeface="Arial" pitchFamily="34" charset="0"/>
              </a:rPr>
              <a:t>Desterritorialización</a:t>
            </a:r>
            <a:r>
              <a:rPr lang="es-CL" altLang="ko-KR" sz="1600" dirty="0">
                <a:solidFill>
                  <a:schemeClr val="accent2"/>
                </a:solidFill>
                <a:cs typeface="Arial" pitchFamily="34" charset="0"/>
              </a:rPr>
              <a:t> (D)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8193" y="1535023"/>
            <a:ext cx="237626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altLang="ko-KR" sz="1600" dirty="0" err="1">
                <a:solidFill>
                  <a:schemeClr val="accent3"/>
                </a:solidFill>
                <a:cs typeface="Arial" pitchFamily="34" charset="0"/>
              </a:rPr>
              <a:t>Reterritorialización</a:t>
            </a:r>
            <a:r>
              <a:rPr lang="es-CL" altLang="ko-KR" sz="1600" dirty="0">
                <a:solidFill>
                  <a:schemeClr val="accent3"/>
                </a:solidFill>
                <a:cs typeface="Arial" pitchFamily="34" charset="0"/>
              </a:rPr>
              <a:t> (R)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964983" y="4076243"/>
            <a:ext cx="279131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altLang="ko-KR" sz="1600" dirty="0">
                <a:solidFill>
                  <a:schemeClr val="bg1"/>
                </a:solidFill>
                <a:cs typeface="Arial" pitchFamily="34" charset="0"/>
              </a:rPr>
              <a:t>Como diagnóstico territorial: incidencia de agentes globales y/o el Estado: actividades productivas, caracterización de la producción, extensión, uso recursos, flujos, redes, dueños, etc.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4583832" y="4424140"/>
            <a:ext cx="315256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altLang="ko-KR" sz="1600" dirty="0">
                <a:solidFill>
                  <a:schemeClr val="bg1"/>
                </a:solidFill>
                <a:cs typeface="Arial" pitchFamily="34" charset="0"/>
              </a:rPr>
              <a:t>Como reconocimiento de los procesos de opresión: usurpación de tierras, represión, control, reconocimiento de problemáticas que afectan a actores locales, etc. 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8384464" y="4362010"/>
            <a:ext cx="27520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altLang="ko-KR" sz="1600" dirty="0">
                <a:solidFill>
                  <a:schemeClr val="bg1"/>
                </a:solidFill>
                <a:cs typeface="Arial" pitchFamily="34" charset="0"/>
              </a:rPr>
              <a:t>Como posibilidad de insurgencia: memoria local, saberes locales, espacios de organización, estrategias en el ejercicio de la territorialidad, etc. </a:t>
            </a:r>
          </a:p>
        </p:txBody>
      </p:sp>
    </p:spTree>
    <p:extLst>
      <p:ext uri="{BB962C8B-B14F-4D97-AF65-F5344CB8AC3E}">
        <p14:creationId xmlns:p14="http://schemas.microsoft.com/office/powerpoint/2010/main" val="34872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ARPETAS VARIAS\RESPALDO FROY 07 2014\SEMINARIO GLADYS ARMIJO\SGAZ 2014\INFORME FINAL VII SGAZ 2014\INFOME FINAL SGAZ VII\Anexo 2_Fotografías talleres\Mapeo_Budi\IMG_4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820713"/>
            <a:ext cx="4184650" cy="313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96001" y="3212977"/>
            <a:ext cx="4392488" cy="3168351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2051" name="Picture 3" descr="F:\CARPETAS VARIAS\RESPALDO FROY 07 2014\SEMINARIO GLADYS ARMIJO\SGAZ 2014\INFORME FINAL VII SGAZ 2014\INFOME FINAL SGAZ VII\Anexo 2_Fotografías talleres\Mapeo_Confe\DSC05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212976"/>
            <a:ext cx="4248472" cy="32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ARPETAS VARIAS\RESPALDO FROY 07 2014\SEMINARIO GLADYS ARMIJO\SGAZ 2014\INFORME FINAL VII SGAZ 2014\INFOME FINAL SGAZ VII\Anexo 2_Fotografías talleres\mapeo_LaLigua\DSC06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6632"/>
            <a:ext cx="4248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CARPETAS VARIAS\RESPALDO FROY 07 2014\SEMINARIO GLADYS ARMIJO\SGAZ 2014\INFORME FINAL VII SGAZ 2014\INFOME FINAL SGAZ VII\Anexo 2_Fotografías talleres\MapeoHuasco\DSCF1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88640"/>
            <a:ext cx="42484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778</TotalTime>
  <Words>597</Words>
  <Application>Microsoft Office PowerPoint</Application>
  <PresentationFormat>Panorámica</PresentationFormat>
  <Paragraphs>66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Barlow Semi Condensed Light</vt:lpstr>
      <vt:lpstr>Calibri</vt:lpstr>
      <vt:lpstr>Calibri Light</vt:lpstr>
      <vt:lpstr>HY그래픽M</vt:lpstr>
      <vt:lpstr>Life Savers ExtraBold</vt:lpstr>
      <vt:lpstr>Sue Ellen Francisco</vt:lpstr>
      <vt:lpstr>Trebuchet MS</vt:lpstr>
      <vt:lpstr>Wingdings 3</vt:lpstr>
      <vt:lpstr>Faceta</vt:lpstr>
      <vt:lpstr>La cartografía crítica como aprendizaje para la resistencia y la transformación territorial</vt:lpstr>
      <vt:lpstr>Contexto Social </vt:lpstr>
      <vt:lpstr>¿Qué hacer desde la Geografía Crítica?</vt:lpstr>
      <vt:lpstr>Presentación de PowerPoint</vt:lpstr>
      <vt:lpstr>CONFLICTO TERRITORIAL (D-T-R)</vt:lpstr>
      <vt:lpstr>Procesos territoriales</vt:lpstr>
      <vt:lpstr>Propuesta desde una Cartografía Crítica</vt:lpstr>
      <vt:lpstr>Presentación de PowerPoint</vt:lpstr>
      <vt:lpstr>Presentación de PowerPoint</vt:lpstr>
      <vt:lpstr>MAPEO COLECTIVO CRITICO</vt:lpstr>
      <vt:lpstr>El Mapeo Colectivo como Metodología de la Didáctica del Territorio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www.geografiacritica.cl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froilan</dc:creator>
  <cp:lastModifiedBy>Usuario</cp:lastModifiedBy>
  <cp:revision>41</cp:revision>
  <dcterms:created xsi:type="dcterms:W3CDTF">2014-01-21T23:34:02Z</dcterms:created>
  <dcterms:modified xsi:type="dcterms:W3CDTF">2021-06-02T21:35:49Z</dcterms:modified>
</cp:coreProperties>
</file>