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310" r:id="rId3"/>
    <p:sldId id="264" r:id="rId4"/>
    <p:sldId id="306" r:id="rId5"/>
    <p:sldId id="311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31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9" r:id="rId26"/>
    <p:sldId id="302" r:id="rId27"/>
    <p:sldId id="304" r:id="rId28"/>
    <p:sldId id="305" r:id="rId29"/>
    <p:sldId id="307" r:id="rId30"/>
    <p:sldId id="283" r:id="rId31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934"/>
  </p:normalViewPr>
  <p:slideViewPr>
    <p:cSldViewPr snapToGrid="0" snapToObjects="1">
      <p:cViewPr varScale="1">
        <p:scale>
          <a:sx n="94" d="100"/>
          <a:sy n="94" d="100"/>
        </p:scale>
        <p:origin x="245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2D700E-EFD8-1344-80AF-A2C5ADB8A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287C0E9-FBCC-3646-A21D-D4E38A89CF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833B1F-6F6F-F542-B27B-28BBC528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8149-C0E5-E84C-AD15-C6632A8F8380}" type="datetimeFigureOut">
              <a:rPr lang="x-none" smtClean="0"/>
              <a:t>23/05/2021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E4B8971-A7C0-D049-974B-CC83DEA49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B231F6-04C1-4649-AE91-4D5D18BCD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265C-D833-C24C-9E02-984A67E9548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87305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2EFD40-2B33-6746-998A-85D436D17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4AFFBD9-1EED-284F-9012-CFA858C5BC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36B934-C8C8-B145-A109-8B68C8CE9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8149-C0E5-E84C-AD15-C6632A8F8380}" type="datetimeFigureOut">
              <a:rPr lang="x-none" smtClean="0"/>
              <a:t>23/05/2021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D65109-8DEE-9D40-88F1-843CD6040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4D19FA-8289-544D-ACAF-C6E96FEC8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265C-D833-C24C-9E02-984A67E9548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87323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3557657-7FD4-054E-B440-5D2FAE5B6B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29FF2CE-A26E-6041-8DA6-2913B6F452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F9F2B5-2B61-6E47-B764-55E6F30BE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8149-C0E5-E84C-AD15-C6632A8F8380}" type="datetimeFigureOut">
              <a:rPr lang="x-none" smtClean="0"/>
              <a:t>23/05/2021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EB0D3B-F08D-4F45-8DDF-978D0DF4C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B45839-9D46-C84B-B6E6-6F01E9674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265C-D833-C24C-9E02-984A67E9548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94588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51AA05-ACBB-6D42-BE93-947B8416A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B39057-B6B4-EE4C-B315-2D17373BA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47D1AB-A1BB-FB46-92DA-161EFD27D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8149-C0E5-E84C-AD15-C6632A8F8380}" type="datetimeFigureOut">
              <a:rPr lang="x-none" smtClean="0"/>
              <a:t>23/05/2021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C42C58-C296-FE47-8657-57677BBC4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630308-4239-4643-AEF9-34B88F16A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265C-D833-C24C-9E02-984A67E9548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21813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79F69F-7EDF-B84F-9491-A6347313A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51BA437-3297-3941-8EFA-F90546737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AE2C0C6-F2A6-A040-9AE1-7DF8C2C3C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8149-C0E5-E84C-AD15-C6632A8F8380}" type="datetimeFigureOut">
              <a:rPr lang="x-none" smtClean="0"/>
              <a:t>23/05/2021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A9462B-D910-B84F-959D-4B9E75DBB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1384FC-FE30-3744-BA14-DFB5B08AA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265C-D833-C24C-9E02-984A67E9548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99406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957433-7FF7-D047-8173-CE22B589E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D9B600-DBA1-734D-BAC0-1BBF4A82F4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01AB08A-CF33-2144-AC9F-7B95BD9F6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67058B-97F6-0043-A963-F38CBEC0F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8149-C0E5-E84C-AD15-C6632A8F8380}" type="datetimeFigureOut">
              <a:rPr lang="x-none" smtClean="0"/>
              <a:t>23/05/2021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DED73A6-11D1-B84B-B60C-B3C5AE1CB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713141-A8DD-F44E-B066-D783D4C64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265C-D833-C24C-9E02-984A67E9548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75874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AA924A-84F0-984A-B8F2-9DD527439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9FBD04-C547-6141-82F7-8A2ED9EF3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ED6C201-6CFD-E847-AA1F-D463D354C0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533D722-8A59-CA4E-B492-D85F859948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524C84D-1C64-3243-93EB-1DBF3C523E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8AE3EFD-806B-A548-8042-3F753A22C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8149-C0E5-E84C-AD15-C6632A8F8380}" type="datetimeFigureOut">
              <a:rPr lang="x-none" smtClean="0"/>
              <a:t>23/05/2021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EF1D507-042D-8642-AB47-4F3430187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6F9A7CC-5C72-D14D-B52C-37123D4AD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265C-D833-C24C-9E02-984A67E9548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48647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267520-573A-5549-AB83-19E1BA399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D2D3299-F800-964E-AE6B-CC545E31A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8149-C0E5-E84C-AD15-C6632A8F8380}" type="datetimeFigureOut">
              <a:rPr lang="x-none" smtClean="0"/>
              <a:t>23/05/2021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B640B69-52ED-D040-AE0C-FFE9AF264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F540588-0625-3843-8161-84961BB6D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265C-D833-C24C-9E02-984A67E9548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38069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DFB5E9B-5282-8A4E-A11D-8235670E5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8149-C0E5-E84C-AD15-C6632A8F8380}" type="datetimeFigureOut">
              <a:rPr lang="x-none" smtClean="0"/>
              <a:t>23/05/2021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73B773C-B00C-9048-A3B6-B44F3B7F5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408FA13-432C-874C-994E-3CFF7B942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265C-D833-C24C-9E02-984A67E9548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92567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6C7F35-D321-5144-8B89-72004221A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C42815-3D71-814B-8F33-38583E9C9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4991ECE-140F-254E-A3BD-9B71935F4B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8978DE0-B0D4-5D44-A6B1-0E7F3D30B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8149-C0E5-E84C-AD15-C6632A8F8380}" type="datetimeFigureOut">
              <a:rPr lang="x-none" smtClean="0"/>
              <a:t>23/05/2021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F09132A-74A5-BE43-A8CC-BE427F0F3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F899415-AFBB-2740-8C44-648BBD441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265C-D833-C24C-9E02-984A67E9548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66538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C55116-9992-5741-B746-FF7EDB06C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2B76BB9-C544-F54F-BAE0-0F12CD3AE3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8DC2614-E8F0-664E-A6B8-377EEFD9FE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F92B066-2D6C-D94E-83E7-9DB377E47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8149-C0E5-E84C-AD15-C6632A8F8380}" type="datetimeFigureOut">
              <a:rPr lang="x-none" smtClean="0"/>
              <a:t>23/05/2021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D1C0739-10B4-C54B-8023-738BE7BB4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897429F-504C-1842-B213-B805CDF22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265C-D833-C24C-9E02-984A67E9548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08998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ED29408-0F44-694F-ACD3-CE1B10464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3B64630-B44C-2B42-A188-0147C6AF4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435BDD-ADFD-584E-938C-8499947F3B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78149-C0E5-E84C-AD15-C6632A8F8380}" type="datetimeFigureOut">
              <a:rPr lang="x-none" smtClean="0"/>
              <a:t>23/05/2021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EB55FA-0EA4-9740-8362-05D3111C67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3CDF69-EBF6-D047-9DBD-5E0B95C894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4265C-D833-C24C-9E02-984A67E9548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687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jatlas.org/conflict/soga-coal-poer-chiba-japan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jatlas.org/conflict/tendele-coal-mine-somkhele-kwazulu-natal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ol.co.za/the-star/opinion-analysis/mam-ntshangase-murder-lives-of-human-rights-defenders-whistle-blowers-must-be-protected-8ee4ef49-b066-4471-afaa-bd1d7442e8ce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jatlas.org/conflict/mencherep-residents-succesfully-resisting-a-new-open-coal-pit-threatening-their-village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jatlas.org/conflict/coal-fired-plant-to-be-built-by-chinese-company-jiuquan-iron-steel-at-nain-st-elizabeth-jamaica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jatlas.org/conflict/resistance-to-chevron-ypf-frackin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jatlas.org/conflict/loma-de-la-lata-neuquen-argentina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jatlas.org/conflict/allen-y-la-extraccion-de-gas-por-fractura-hidraulica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jatlas.org/conflict/oil-drilling-lofoten-norway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jatlas.org/conflict/210000-gallon-oil-spill-from-keystone-pipeline-in-south-dakota" TargetMode="External"/><Relationship Id="rId4" Type="http://schemas.openxmlformats.org/officeDocument/2006/relationships/hyperlink" Target="https://ejatlas.org/conflict/dakota-access-pipeline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jatlas.org/conflict/keystone-xl-in-nebraska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jatlas.org/conflict/the-kinder-morgan-trans-mountain-pipeline-expansion-project-in-british-columbia-canada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jatlas.org/conflict/trans-adriatic-pipeline-in-puglia-italy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jatlas.org/conflict/afungi-lng-construction-site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cologiapolitica.info/novaweb2/wp-content/uploads/2021/05/Cynthia-Isenhour.JMA_.revised-12May-2021.pdf" TargetMode="External"/><Relationship Id="rId3" Type="http://schemas.openxmlformats.org/officeDocument/2006/relationships/hyperlink" Target="http://www.ejolt.org/2013/05/towards-a-post-oil-civilization-yasunization-and-other-initiatives-to-leave-fossil-fuels-in-the-soil/" TargetMode="External"/><Relationship Id="rId7" Type="http://schemas.openxmlformats.org/officeDocument/2006/relationships/hyperlink" Target="https://www.uab.cat/web/sala-de-premsa-icta-uab/detall-activitat/defensa-de-tesi-de-brototi-roy-1345813172616.html?detid=1345840084873" TargetMode="External"/><Relationship Id="rId2" Type="http://schemas.openxmlformats.org/officeDocument/2006/relationships/hyperlink" Target="http://www.envjustic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opscience.iop.org/article/10.1088/1748-9326/abc197/meta" TargetMode="External"/><Relationship Id="rId5" Type="http://schemas.openxmlformats.org/officeDocument/2006/relationships/hyperlink" Target="https://www.raco.cat/index.php/AnuarioCIDOB/article/view/348692" TargetMode="External"/><Relationship Id="rId4" Type="http://schemas.openxmlformats.org/officeDocument/2006/relationships/hyperlink" Target="https://ejatlas.org/featured/blockadi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newsminute.com/article/fridays-future-was-govt-radar-long-disha-ravis-arrest-inside-view-143502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jatlas.org/conflict/coal-mining-in-barangay-ned-south-cotabato-philippines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jatlas.org/conflict/coal-mining-leading-to-the-killing-of-gloria-capita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eyond-coal.jp/local-activities/yokosuka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jatlas.org/conflict/yokosuka-coal-power-plan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151CE5-D2E5-41A0-A37A-72542325E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9107" y="563184"/>
            <a:ext cx="10450167" cy="2387600"/>
          </a:xfrm>
        </p:spPr>
        <p:txBody>
          <a:bodyPr>
            <a:noAutofit/>
          </a:bodyPr>
          <a:lstStyle/>
          <a:p>
            <a:r>
              <a:rPr lang="en-GB" sz="4400" u="sng" dirty="0">
                <a:latin typeface="Baskerville" panose="02020502070401020303" pitchFamily="18" charset="0"/>
                <a:ea typeface="Baskerville" panose="02020502070401020303" pitchFamily="18" charset="0"/>
              </a:rPr>
              <a:t>Circularity, Entropy, Ecological </a:t>
            </a:r>
            <a:r>
              <a:rPr lang="en-GB" sz="4400" u="sng" dirty="0" smtClean="0">
                <a:latin typeface="Baskerville" panose="02020502070401020303" pitchFamily="18" charset="0"/>
                <a:ea typeface="Baskerville" panose="02020502070401020303" pitchFamily="18" charset="0"/>
              </a:rPr>
              <a:t>Conflicts, LFFU</a:t>
            </a:r>
            <a:endParaRPr lang="en-GB" sz="4400" u="sng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A80909F-0B28-4045-894D-8D04D0D441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9975275" cy="2094504"/>
          </a:xfrm>
        </p:spPr>
        <p:txBody>
          <a:bodyPr>
            <a:normAutofit fontScale="70000" lnSpcReduction="20000"/>
          </a:bodyPr>
          <a:lstStyle/>
          <a:p>
            <a:r>
              <a:rPr lang="en-I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Centre for World Environment History,</a:t>
            </a:r>
          </a:p>
          <a:p>
            <a:r>
              <a:rPr lang="en-I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IN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Sussex UK</a:t>
            </a:r>
            <a:endParaRPr lang="en-IN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  <a:p>
            <a:pPr algn="r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Joan Martinez-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Alier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b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April 2021 </a:t>
            </a:r>
          </a:p>
        </p:txBody>
      </p:sp>
      <p:pic>
        <p:nvPicPr>
          <p:cNvPr id="9" name="Picture 4" descr="https://summerschool.degrowth.org/wp-content/uploads/sites/5/2017/01/logo_icta.png">
            <a:extLst>
              <a:ext uri="{FF2B5EF4-FFF2-40B4-BE49-F238E27FC236}">
                <a16:creationId xmlns:a16="http://schemas.microsoft.com/office/drawing/2014/main" xmlns="" id="{2CF1FF6A-8A4A-4A49-A594-FA8255125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801"/>
            <a:ext cx="2380223" cy="100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summerschool.degrowth.org/wp-content/uploads/sites/5/2017/03/Final-LOGO-ENVJUST.png">
            <a:extLst>
              <a:ext uri="{FF2B5EF4-FFF2-40B4-BE49-F238E27FC236}">
                <a16:creationId xmlns:a16="http://schemas.microsoft.com/office/drawing/2014/main" xmlns="" id="{F8E507A3-BAA9-4E50-8001-FE6F65FCC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270" y="5696542"/>
            <a:ext cx="3342730" cy="121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4" descr="logo.png">
            <a:extLst>
              <a:ext uri="{FF2B5EF4-FFF2-40B4-BE49-F238E27FC236}">
                <a16:creationId xmlns:a16="http://schemas.microsoft.com/office/drawing/2014/main" xmlns="" id="{A3141903-4A84-4A01-9E71-4D2D33FC1F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703" y="5815016"/>
            <a:ext cx="2130397" cy="97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55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4">
            <a:extLst>
              <a:ext uri="{FF2B5EF4-FFF2-40B4-BE49-F238E27FC236}">
                <a16:creationId xmlns:a16="http://schemas.microsoft.com/office/drawing/2014/main" xmlns="" id="{F1EA73D1-831B-E342-B864-85E2781C7B4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9" r="1" b="1"/>
          <a:stretch/>
        </p:blipFill>
        <p:spPr bwMode="auto">
          <a:xfrm>
            <a:off x="643467" y="257705"/>
            <a:ext cx="10905066" cy="5571066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F469B78-98CE-3949-87FF-21BB860D0A35}"/>
              </a:ext>
            </a:extLst>
          </p:cNvPr>
          <p:cNvSpPr txBox="1"/>
          <p:nvPr/>
        </p:nvSpPr>
        <p:spPr>
          <a:xfrm>
            <a:off x="169127" y="6110868"/>
            <a:ext cx="11853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/>
              <a:t>Source: </a:t>
            </a:r>
            <a:r>
              <a:rPr lang="en-US" dirty="0" err="1"/>
              <a:t>Kiko</a:t>
            </a:r>
            <a:r>
              <a:rPr lang="en-US" dirty="0"/>
              <a:t> network. </a:t>
            </a:r>
            <a:r>
              <a:rPr lang="en-US" u="sng" dirty="0">
                <a:hlinkClick r:id="rId3"/>
              </a:rPr>
              <a:t>https://ejatlas.org/conflict/soga-coal-poer-chiba-japan</a:t>
            </a:r>
            <a:r>
              <a:rPr lang="x-none" dirty="0">
                <a:effectLst/>
              </a:rPr>
              <a:t> 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8346960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22">
            <a:extLst>
              <a:ext uri="{FF2B5EF4-FFF2-40B4-BE49-F238E27FC236}">
                <a16:creationId xmlns:a16="http://schemas.microsoft.com/office/drawing/2014/main" xmlns="" id="{D57F578D-925D-CD40-AE9C-2B7DDAB719D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1" r="1" b="8246"/>
          <a:stretch/>
        </p:blipFill>
        <p:spPr bwMode="auto">
          <a:xfrm>
            <a:off x="441086" y="204985"/>
            <a:ext cx="10905066" cy="557106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660071" y="590618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a-ES" dirty="0"/>
              <a:t>https://ejatlas.org/conflict/chamalapura-thermal-power-plant-karnataka-india</a:t>
            </a:r>
          </a:p>
        </p:txBody>
      </p:sp>
    </p:spTree>
    <p:extLst>
      <p:ext uri="{BB962C8B-B14F-4D97-AF65-F5344CB8AC3E}">
        <p14:creationId xmlns:p14="http://schemas.microsoft.com/office/powerpoint/2010/main" val="41520165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5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xmlns="" id="{339BB8DD-9175-8548-9E8D-352D6667C38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4856"/>
          <a:stretch/>
        </p:blipFill>
        <p:spPr bwMode="auto">
          <a:xfrm>
            <a:off x="643467" y="320302"/>
            <a:ext cx="10905066" cy="5571066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2827265-27BD-814F-AA0F-C77B4F983947}"/>
              </a:ext>
            </a:extLst>
          </p:cNvPr>
          <p:cNvSpPr/>
          <p:nvPr/>
        </p:nvSpPr>
        <p:spPr>
          <a:xfrm>
            <a:off x="1386468" y="6060908"/>
            <a:ext cx="883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Fikile Ntshangase. </a:t>
            </a:r>
            <a:r>
              <a:rPr lang="en-US" u="sng" dirty="0">
                <a:solidFill>
                  <a:srgbClr val="0563C1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https://ejatlas.org/conflict/tendele-coal-mine-somkhele-kwazulu-natal</a:t>
            </a:r>
            <a:r>
              <a:rPr lang="x-none" dirty="0">
                <a:effectLst/>
              </a:rPr>
              <a:t> 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198025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9B76D444-2756-434F-AE61-96D69830C1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tge 16">
            <a:extLst>
              <a:ext uri="{FF2B5EF4-FFF2-40B4-BE49-F238E27FC236}">
                <a16:creationId xmlns:a16="http://schemas.microsoft.com/office/drawing/2014/main" xmlns="" id="{C13D18EE-A034-8343-B3C5-54DF811F96F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9" r="-1" b="10358"/>
          <a:stretch/>
        </p:blipFill>
        <p:spPr bwMode="auto">
          <a:xfrm>
            <a:off x="320040" y="320040"/>
            <a:ext cx="11548872" cy="4303462"/>
          </a:xfrm>
          <a:prstGeom prst="rect">
            <a:avLst/>
          </a:prstGeom>
          <a:noFill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27B6159-7734-4564-9E0F-C4BC43C36E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E2FFB46B-05BC-4950-B18A-9593FDAE6E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BEA6193-6E59-304A-8EAD-70936C4D07F5}"/>
              </a:ext>
            </a:extLst>
          </p:cNvPr>
          <p:cNvSpPr txBox="1"/>
          <p:nvPr/>
        </p:nvSpPr>
        <p:spPr>
          <a:xfrm>
            <a:off x="4379976" y="5009083"/>
            <a:ext cx="7364346" cy="1345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bg1"/>
                </a:solidFill>
              </a:rPr>
              <a:t>Source: Keep the coal in the hole. 5 Nov. 2020. (Photo Rob Symons). </a:t>
            </a:r>
            <a:r>
              <a:rPr lang="en-US" sz="1700" u="sng">
                <a:solidFill>
                  <a:schemeClr val="bg1"/>
                </a:solidFill>
                <a:hlinkClick r:id="rId3"/>
              </a:rPr>
              <a:t>https://www.iol.co.za/the-star/opinion-analysis/mam-ntshangase-murder-lives-of-human-rights-defenders-whistle-blowers-must-be-protected-8ee4ef49-b066-4471-afaa-bd1d7442e8ce</a:t>
            </a:r>
            <a:r>
              <a:rPr lang="en-US" sz="1700">
                <a:solidFill>
                  <a:schemeClr val="bg1"/>
                </a:solidFill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0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20">
            <a:extLst>
              <a:ext uri="{FF2B5EF4-FFF2-40B4-BE49-F238E27FC236}">
                <a16:creationId xmlns:a16="http://schemas.microsoft.com/office/drawing/2014/main" xmlns="" id="{07AFF666-7053-8941-A6E1-4E358D5013C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9180"/>
          <a:stretch/>
        </p:blipFill>
        <p:spPr bwMode="auto">
          <a:xfrm>
            <a:off x="643467" y="257704"/>
            <a:ext cx="10905066" cy="5571066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4B27503-3FA9-4746-A6F7-6DB26423FFEF}"/>
              </a:ext>
            </a:extLst>
          </p:cNvPr>
          <p:cNvSpPr txBox="1"/>
          <p:nvPr/>
        </p:nvSpPr>
        <p:spPr>
          <a:xfrm>
            <a:off x="169127" y="6110868"/>
            <a:ext cx="11853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/>
              <a:t>Source: </a:t>
            </a:r>
            <a:r>
              <a:rPr lang="en-US" dirty="0"/>
              <a:t>LFFU in </a:t>
            </a:r>
            <a:r>
              <a:rPr lang="en-US" dirty="0" err="1"/>
              <a:t>Mencherep</a:t>
            </a:r>
            <a:r>
              <a:rPr lang="en-US" dirty="0"/>
              <a:t>, </a:t>
            </a:r>
            <a:r>
              <a:rPr lang="en-US" dirty="0" err="1"/>
              <a:t>Kumerovo</a:t>
            </a:r>
            <a:r>
              <a:rPr lang="en-US" dirty="0"/>
              <a:t> oblast. </a:t>
            </a:r>
            <a:r>
              <a:rPr lang="en-US" u="sng" dirty="0">
                <a:hlinkClick r:id="rId3"/>
              </a:rPr>
              <a:t>https://ejatlas.org/conflict/mencherep-residents-succesfully-resisting-a-new-open-coal-pit-threatening-their-village</a:t>
            </a:r>
            <a:endParaRPr lang="x-none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6872444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2032B1E8-BC40-4380-97A6-14C0320AE1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2BEABD9-E1ED-49C7-8734-5494C88EE5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Map&#10;&#10;Description automatically generated with low confidence">
            <a:extLst>
              <a:ext uri="{FF2B5EF4-FFF2-40B4-BE49-F238E27FC236}">
                <a16:creationId xmlns:a16="http://schemas.microsoft.com/office/drawing/2014/main" xmlns="" id="{782FCE51-3474-1B4D-A455-4BB307713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85" y="534947"/>
            <a:ext cx="5212080" cy="3752697"/>
          </a:xfrm>
          <a:prstGeom prst="rect">
            <a:avLst/>
          </a:prstGeom>
        </p:spPr>
      </p:pic>
      <p:pic>
        <p:nvPicPr>
          <p:cNvPr id="4" name="Imatge 18" descr="Port Authority refuses to release MOU on logistics hub, says JET">
            <a:extLst>
              <a:ext uri="{FF2B5EF4-FFF2-40B4-BE49-F238E27FC236}">
                <a16:creationId xmlns:a16="http://schemas.microsoft.com/office/drawing/2014/main" xmlns="" id="{C274C1C7-135A-5F41-AC68-2962976FE4C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5935" y="1298605"/>
            <a:ext cx="5212080" cy="2225382"/>
          </a:xfrm>
          <a:prstGeom prst="rect">
            <a:avLst/>
          </a:prstGeom>
          <a:noFill/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17341211-05E5-4FDD-98B1-F551CD0EAE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4059936" y="5239512"/>
            <a:ext cx="0" cy="914400"/>
          </a:xfrm>
          <a:prstGeom prst="line">
            <a:avLst/>
          </a:prstGeom>
          <a:ln w="1905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5C7EE25-1BC7-1D4F-B7E7-9DEC36E7AA9A}"/>
              </a:ext>
            </a:extLst>
          </p:cNvPr>
          <p:cNvSpPr txBox="1"/>
          <p:nvPr/>
        </p:nvSpPr>
        <p:spPr>
          <a:xfrm>
            <a:off x="4379976" y="5010912"/>
            <a:ext cx="6976872" cy="1344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bg1"/>
                </a:solidFill>
              </a:rPr>
              <a:t>Source: Complaints against CFPP and alumina smelter. </a:t>
            </a:r>
            <a:r>
              <a:rPr lang="en-US" sz="1700" u="sng">
                <a:solidFill>
                  <a:schemeClr val="bg1"/>
                </a:solidFill>
                <a:hlinkClick r:id="rId4"/>
              </a:rPr>
              <a:t>https://ejatlas.org/conflict/coal-fired-plant-to-be-built-by-chinese-company-jiuquan-iron-steel-at-nain-st-elizabeth-jamaica</a:t>
            </a:r>
            <a:r>
              <a:rPr lang="en-US" sz="1700">
                <a:solidFill>
                  <a:schemeClr val="bg1"/>
                </a:solidFill>
                <a:effectLst/>
              </a:rPr>
              <a:t> </a:t>
            </a:r>
            <a:endParaRPr lang="en-US" sz="17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9541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17764" y="342900"/>
            <a:ext cx="10515600" cy="2457450"/>
          </a:xfrm>
        </p:spPr>
        <p:txBody>
          <a:bodyPr>
            <a:normAutofit fontScale="90000"/>
          </a:bodyPr>
          <a:lstStyle/>
          <a:p>
            <a:r>
              <a:rPr lang="ca-ES" sz="3200" dirty="0" smtClean="0">
                <a:solidFill>
                  <a:srgbClr val="FF0000"/>
                </a:solidFill>
              </a:rPr>
              <a:t>“</a:t>
            </a:r>
            <a:r>
              <a:rPr lang="ca-ES" sz="3200" dirty="0" err="1" smtClean="0">
                <a:solidFill>
                  <a:srgbClr val="FF0000"/>
                </a:solidFill>
              </a:rPr>
              <a:t>Keep</a:t>
            </a:r>
            <a:r>
              <a:rPr lang="ca-ES" sz="3200" dirty="0" smtClean="0">
                <a:solidFill>
                  <a:srgbClr val="FF0000"/>
                </a:solidFill>
              </a:rPr>
              <a:t> </a:t>
            </a:r>
            <a:r>
              <a:rPr lang="ca-ES" sz="3200" dirty="0" err="1" smtClean="0">
                <a:solidFill>
                  <a:srgbClr val="FF0000"/>
                </a:solidFill>
              </a:rPr>
              <a:t>the</a:t>
            </a:r>
            <a:r>
              <a:rPr lang="ca-ES" sz="3200" dirty="0" smtClean="0">
                <a:solidFill>
                  <a:srgbClr val="FF0000"/>
                </a:solidFill>
              </a:rPr>
              <a:t> </a:t>
            </a:r>
            <a:r>
              <a:rPr lang="ca-ES" sz="3200" dirty="0" err="1" smtClean="0">
                <a:solidFill>
                  <a:srgbClr val="FF0000"/>
                </a:solidFill>
              </a:rPr>
              <a:t>oil</a:t>
            </a:r>
            <a:r>
              <a:rPr lang="ca-ES" sz="3200" dirty="0" smtClean="0">
                <a:solidFill>
                  <a:srgbClr val="FF0000"/>
                </a:solidFill>
              </a:rPr>
              <a:t> in </a:t>
            </a:r>
            <a:r>
              <a:rPr lang="ca-ES" sz="3200" dirty="0" err="1" smtClean="0">
                <a:solidFill>
                  <a:srgbClr val="FF0000"/>
                </a:solidFill>
              </a:rPr>
              <a:t>the</a:t>
            </a:r>
            <a:r>
              <a:rPr lang="ca-ES" sz="3200" dirty="0" smtClean="0">
                <a:solidFill>
                  <a:srgbClr val="FF0000"/>
                </a:solidFill>
              </a:rPr>
              <a:t> </a:t>
            </a:r>
            <a:r>
              <a:rPr lang="ca-ES" sz="3200" dirty="0" err="1" smtClean="0">
                <a:solidFill>
                  <a:srgbClr val="FF0000"/>
                </a:solidFill>
              </a:rPr>
              <a:t>soil</a:t>
            </a:r>
            <a:r>
              <a:rPr lang="ca-ES" sz="3200" dirty="0" smtClean="0">
                <a:solidFill>
                  <a:srgbClr val="FF0000"/>
                </a:solidFill>
              </a:rPr>
              <a:t>, </a:t>
            </a:r>
            <a:r>
              <a:rPr lang="ca-ES" sz="3200" dirty="0" err="1" smtClean="0">
                <a:solidFill>
                  <a:srgbClr val="FF0000"/>
                </a:solidFill>
              </a:rPr>
              <a:t>keep</a:t>
            </a:r>
            <a:r>
              <a:rPr lang="ca-ES" sz="3200" dirty="0" smtClean="0">
                <a:solidFill>
                  <a:srgbClr val="FF0000"/>
                </a:solidFill>
              </a:rPr>
              <a:t> </a:t>
            </a:r>
            <a:r>
              <a:rPr lang="ca-ES" sz="3200" dirty="0" err="1" smtClean="0">
                <a:solidFill>
                  <a:srgbClr val="FF0000"/>
                </a:solidFill>
              </a:rPr>
              <a:t>the</a:t>
            </a:r>
            <a:r>
              <a:rPr lang="ca-ES" sz="3200" dirty="0" smtClean="0">
                <a:solidFill>
                  <a:srgbClr val="FF0000"/>
                </a:solidFill>
              </a:rPr>
              <a:t> </a:t>
            </a:r>
            <a:r>
              <a:rPr lang="ca-ES" sz="3200" dirty="0" err="1" smtClean="0">
                <a:solidFill>
                  <a:srgbClr val="FF0000"/>
                </a:solidFill>
              </a:rPr>
              <a:t>coal</a:t>
            </a:r>
            <a:r>
              <a:rPr lang="ca-ES" sz="3200" dirty="0" smtClean="0">
                <a:solidFill>
                  <a:srgbClr val="FF0000"/>
                </a:solidFill>
              </a:rPr>
              <a:t> in </a:t>
            </a:r>
            <a:r>
              <a:rPr lang="ca-ES" sz="3200" dirty="0" err="1" smtClean="0">
                <a:solidFill>
                  <a:srgbClr val="FF0000"/>
                </a:solidFill>
              </a:rPr>
              <a:t>the</a:t>
            </a:r>
            <a:r>
              <a:rPr lang="ca-ES" sz="3200" dirty="0" smtClean="0">
                <a:solidFill>
                  <a:srgbClr val="FF0000"/>
                </a:solidFill>
              </a:rPr>
              <a:t> </a:t>
            </a:r>
            <a:r>
              <a:rPr lang="ca-ES" sz="3200" dirty="0" err="1" smtClean="0">
                <a:solidFill>
                  <a:srgbClr val="FF0000"/>
                </a:solidFill>
              </a:rPr>
              <a:t>hole</a:t>
            </a:r>
            <a:r>
              <a:rPr lang="ca-ES" sz="3200" dirty="0" smtClean="0">
                <a:solidFill>
                  <a:srgbClr val="FF0000"/>
                </a:solidFill>
              </a:rPr>
              <a:t>”. </a:t>
            </a:r>
            <a:br>
              <a:rPr lang="ca-ES" sz="3200" dirty="0" smtClean="0">
                <a:solidFill>
                  <a:srgbClr val="FF0000"/>
                </a:solidFill>
              </a:rPr>
            </a:br>
            <a:r>
              <a:rPr lang="ca-ES" sz="3200" dirty="0" smtClean="0">
                <a:solidFill>
                  <a:srgbClr val="FF0000"/>
                </a:solidFill>
              </a:rPr>
              <a:t>A </a:t>
            </a:r>
            <a:r>
              <a:rPr lang="ca-ES" sz="3200" dirty="0" err="1" smtClean="0">
                <a:solidFill>
                  <a:srgbClr val="FF0000"/>
                </a:solidFill>
              </a:rPr>
              <a:t>book</a:t>
            </a:r>
            <a:r>
              <a:rPr lang="ca-ES" sz="3200" dirty="0" smtClean="0">
                <a:solidFill>
                  <a:srgbClr val="FF0000"/>
                </a:solidFill>
              </a:rPr>
              <a:t> </a:t>
            </a:r>
            <a:r>
              <a:rPr lang="ca-ES" sz="3200" dirty="0" err="1" smtClean="0">
                <a:solidFill>
                  <a:srgbClr val="FF0000"/>
                </a:solidFill>
              </a:rPr>
              <a:t>published</a:t>
            </a:r>
            <a:r>
              <a:rPr lang="ca-ES" sz="3200" dirty="0" smtClean="0">
                <a:solidFill>
                  <a:srgbClr val="FF0000"/>
                </a:solidFill>
              </a:rPr>
              <a:t> in 2013 </a:t>
            </a:r>
            <a:r>
              <a:rPr lang="ca-ES" sz="3200" dirty="0" err="1" smtClean="0">
                <a:solidFill>
                  <a:srgbClr val="FF0000"/>
                </a:solidFill>
              </a:rPr>
              <a:t>from</a:t>
            </a:r>
            <a:r>
              <a:rPr lang="ca-ES" sz="3200" dirty="0" smtClean="0">
                <a:solidFill>
                  <a:srgbClr val="FF0000"/>
                </a:solidFill>
              </a:rPr>
              <a:t> </a:t>
            </a:r>
            <a:r>
              <a:rPr lang="ca-ES" sz="3200" dirty="0" err="1" smtClean="0">
                <a:solidFill>
                  <a:srgbClr val="FF0000"/>
                </a:solidFill>
              </a:rPr>
              <a:t>theCEECEC</a:t>
            </a:r>
            <a:r>
              <a:rPr lang="ca-ES" sz="3200" dirty="0" smtClean="0">
                <a:solidFill>
                  <a:srgbClr val="FF0000"/>
                </a:solidFill>
              </a:rPr>
              <a:t> </a:t>
            </a:r>
            <a:r>
              <a:rPr lang="ca-ES" sz="3200" dirty="0" err="1" smtClean="0">
                <a:solidFill>
                  <a:srgbClr val="FF0000"/>
                </a:solidFill>
              </a:rPr>
              <a:t>project</a:t>
            </a:r>
            <a:r>
              <a:rPr lang="ca-ES" sz="3200" dirty="0" smtClean="0">
                <a:solidFill>
                  <a:srgbClr val="FF0000"/>
                </a:solidFill>
              </a:rPr>
              <a:t/>
            </a:r>
            <a:br>
              <a:rPr lang="ca-ES" sz="3200" dirty="0" smtClean="0">
                <a:solidFill>
                  <a:srgbClr val="FF0000"/>
                </a:solidFill>
              </a:rPr>
            </a:br>
            <a:r>
              <a:rPr lang="ca-ES" sz="3200" dirty="0" smtClean="0">
                <a:solidFill>
                  <a:srgbClr val="FF0000"/>
                </a:solidFill>
              </a:rPr>
              <a:t/>
            </a:r>
            <a:br>
              <a:rPr lang="ca-ES" sz="3200" dirty="0" smtClean="0">
                <a:solidFill>
                  <a:srgbClr val="FF0000"/>
                </a:solidFill>
              </a:rPr>
            </a:br>
            <a:r>
              <a:rPr lang="ca-ES" sz="3200" dirty="0">
                <a:solidFill>
                  <a:srgbClr val="FF0000"/>
                </a:solidFill>
              </a:rPr>
              <a:t/>
            </a:r>
            <a:br>
              <a:rPr lang="ca-ES" sz="3200" dirty="0">
                <a:solidFill>
                  <a:srgbClr val="FF0000"/>
                </a:solidFill>
              </a:rPr>
            </a:br>
            <a:r>
              <a:rPr lang="ca-ES" sz="3200" dirty="0" smtClean="0">
                <a:solidFill>
                  <a:srgbClr val="FF0000"/>
                </a:solidFill>
              </a:rPr>
              <a:t/>
            </a:r>
            <a:br>
              <a:rPr lang="ca-ES" sz="3200" dirty="0" smtClean="0">
                <a:solidFill>
                  <a:srgbClr val="FF0000"/>
                </a:solidFill>
              </a:rPr>
            </a:br>
            <a:endParaRPr lang="ca-ES" sz="3200" dirty="0">
              <a:solidFill>
                <a:srgbClr val="FF0000"/>
              </a:solidFill>
            </a:endParaRPr>
          </a:p>
        </p:txBody>
      </p:sp>
      <p:pic>
        <p:nvPicPr>
          <p:cNvPr id="3" name="Imat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386" y="1298120"/>
            <a:ext cx="8025494" cy="555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813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6">
            <a:extLst>
              <a:ext uri="{FF2B5EF4-FFF2-40B4-BE49-F238E27FC236}">
                <a16:creationId xmlns:a16="http://schemas.microsoft.com/office/drawing/2014/main" xmlns="" id="{A0420086-8E08-0C4E-9BCC-9672B790E77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4856"/>
          <a:stretch/>
        </p:blipFill>
        <p:spPr bwMode="auto">
          <a:xfrm>
            <a:off x="500592" y="157692"/>
            <a:ext cx="10905066" cy="5571066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D13E846-EC3E-0047-9B50-11662866CC77}"/>
              </a:ext>
            </a:extLst>
          </p:cNvPr>
          <p:cNvSpPr txBox="1"/>
          <p:nvPr/>
        </p:nvSpPr>
        <p:spPr>
          <a:xfrm>
            <a:off x="169127" y="5934670"/>
            <a:ext cx="11853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/>
              <a:t>Source: </a:t>
            </a:r>
            <a:r>
              <a:rPr lang="en-US" dirty="0" err="1"/>
              <a:t>Mapuche</a:t>
            </a:r>
            <a:r>
              <a:rPr lang="en-US" dirty="0"/>
              <a:t> demonstration. </a:t>
            </a:r>
            <a:r>
              <a:rPr lang="en-US" u="sng" dirty="0">
                <a:hlinkClick r:id="rId3"/>
              </a:rPr>
              <a:t>https://ejatlas.org/conflict/resistance-to-chevron-ypf-fracking</a:t>
            </a:r>
            <a:endParaRPr lang="x-none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0518034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!!BGRectangle">
            <a:extLst>
              <a:ext uri="{FF2B5EF4-FFF2-40B4-BE49-F238E27FC236}">
                <a16:creationId xmlns:a16="http://schemas.microsoft.com/office/drawing/2014/main" xmlns="" id="{9B76D444-2756-434F-AE61-96D69830C1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!!Line">
            <a:extLst>
              <a:ext uri="{FF2B5EF4-FFF2-40B4-BE49-F238E27FC236}">
                <a16:creationId xmlns:a16="http://schemas.microsoft.com/office/drawing/2014/main" xmlns="" id="{B0161EF8-C8C6-4F2A-9D5C-49BD28A2BD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4" y="585216"/>
            <a:ext cx="9144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tge 7" descr="A person holding a sign&#10;&#10;Description automatically generated">
            <a:extLst>
              <a:ext uri="{FF2B5EF4-FFF2-40B4-BE49-F238E27FC236}">
                <a16:creationId xmlns:a16="http://schemas.microsoft.com/office/drawing/2014/main" xmlns="" id="{ED32574B-120E-374C-AADE-D450365CF2D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7" r="-2" b="-2"/>
          <a:stretch/>
        </p:blipFill>
        <p:spPr bwMode="auto">
          <a:xfrm>
            <a:off x="584916" y="869796"/>
            <a:ext cx="6948398" cy="4947052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5FBA0EB-CB15-6446-B716-D80BBBB4E6FA}"/>
              </a:ext>
            </a:extLst>
          </p:cNvPr>
          <p:cNvSpPr/>
          <p:nvPr/>
        </p:nvSpPr>
        <p:spPr>
          <a:xfrm>
            <a:off x="7673039" y="2088788"/>
            <a:ext cx="4376188" cy="2282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Source: Not to fracking in Neuquén. </a:t>
            </a:r>
            <a:r>
              <a:rPr lang="en-US" sz="2000" u="sng" dirty="0">
                <a:hlinkClick r:id="rId3"/>
              </a:rPr>
              <a:t>https://ejatlas.org/conflict/loma-de-la-lata-neuquen-argentina</a:t>
            </a:r>
            <a:endParaRPr lang="en-US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33227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8">
            <a:extLst>
              <a:ext uri="{FF2B5EF4-FFF2-40B4-BE49-F238E27FC236}">
                <a16:creationId xmlns:a16="http://schemas.microsoft.com/office/drawing/2014/main" xmlns="" id="{C238946C-F28F-B444-A53E-1A58D19AD1D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4"/>
          <a:stretch/>
        </p:blipFill>
        <p:spPr bwMode="auto">
          <a:xfrm>
            <a:off x="643467" y="243417"/>
            <a:ext cx="10905066" cy="5571066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8C1C543-237C-3447-9011-4586394B43A2}"/>
              </a:ext>
            </a:extLst>
          </p:cNvPr>
          <p:cNvSpPr/>
          <p:nvPr/>
        </p:nvSpPr>
        <p:spPr>
          <a:xfrm>
            <a:off x="643467" y="6039160"/>
            <a:ext cx="113294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Source: Oil extraction platform in </a:t>
            </a:r>
            <a:r>
              <a:rPr lang="en-US" dirty="0" err="1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Estación</a:t>
            </a:r>
            <a:r>
              <a:rPr lang="en-US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Fernández Oro. </a:t>
            </a:r>
            <a:r>
              <a:rPr lang="en-US" u="sng" dirty="0">
                <a:solidFill>
                  <a:srgbClr val="0563C1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https://ejatlas.org/conflict/allen-y-la-extraccion-de-gas-por-fractura-hidraulica</a:t>
            </a:r>
            <a:r>
              <a:rPr lang="x-none" dirty="0">
                <a:effectLst/>
              </a:rPr>
              <a:t> 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961650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err="1" smtClean="0"/>
              <a:t>The</a:t>
            </a:r>
            <a:r>
              <a:rPr lang="ca-ES" dirty="0" smtClean="0"/>
              <a:t> industrial </a:t>
            </a:r>
            <a:r>
              <a:rPr lang="ca-ES" dirty="0" err="1" smtClean="0"/>
              <a:t>economy</a:t>
            </a:r>
            <a:r>
              <a:rPr lang="ca-ES" dirty="0" smtClean="0"/>
              <a:t> is </a:t>
            </a:r>
            <a:r>
              <a:rPr lang="ca-ES" dirty="0" err="1" smtClean="0"/>
              <a:t>not</a:t>
            </a:r>
            <a:r>
              <a:rPr lang="ca-ES" dirty="0" smtClean="0"/>
              <a:t> circular –</a:t>
            </a:r>
            <a:r>
              <a:rPr lang="ca-ES" dirty="0" err="1" smtClean="0"/>
              <a:t>it</a:t>
            </a:r>
            <a:r>
              <a:rPr lang="ca-ES" dirty="0" smtClean="0"/>
              <a:t> is </a:t>
            </a:r>
            <a:r>
              <a:rPr lang="ca-ES" dirty="0" err="1" smtClean="0"/>
              <a:t>entropic</a:t>
            </a:r>
            <a:r>
              <a:rPr lang="ca-ES" dirty="0" smtClean="0"/>
              <a:t> (NGR, 1971). </a:t>
            </a:r>
            <a:r>
              <a:rPr lang="ca-ES" dirty="0" err="1" smtClean="0"/>
              <a:t>Hence</a:t>
            </a:r>
            <a:r>
              <a:rPr lang="ca-ES" dirty="0" smtClean="0"/>
              <a:t> </a:t>
            </a:r>
            <a:r>
              <a:rPr lang="ca-ES" dirty="0" err="1" smtClean="0"/>
              <a:t>many</a:t>
            </a:r>
            <a:r>
              <a:rPr lang="ca-ES" dirty="0" smtClean="0"/>
              <a:t> </a:t>
            </a:r>
            <a:r>
              <a:rPr lang="ca-ES" dirty="0" err="1" smtClean="0"/>
              <a:t>ecological</a:t>
            </a:r>
            <a:r>
              <a:rPr lang="ca-ES" dirty="0" smtClean="0"/>
              <a:t> </a:t>
            </a:r>
            <a:r>
              <a:rPr lang="ca-ES" dirty="0" err="1" smtClean="0"/>
              <a:t>conflicts</a:t>
            </a:r>
            <a:r>
              <a:rPr lang="ca-ES" dirty="0" smtClean="0"/>
              <a:t> </a:t>
            </a:r>
            <a:r>
              <a:rPr lang="ca-ES" dirty="0" err="1" smtClean="0"/>
              <a:t>at</a:t>
            </a:r>
            <a:r>
              <a:rPr lang="ca-ES" dirty="0" smtClean="0"/>
              <a:t> </a:t>
            </a:r>
            <a:r>
              <a:rPr lang="ca-ES" dirty="0" err="1" smtClean="0"/>
              <a:t>the</a:t>
            </a:r>
            <a:r>
              <a:rPr lang="ca-ES" dirty="0" smtClean="0"/>
              <a:t> </a:t>
            </a:r>
            <a:r>
              <a:rPr lang="ca-ES" dirty="0" err="1" smtClean="0"/>
              <a:t>frontiers</a:t>
            </a:r>
            <a:r>
              <a:rPr lang="ca-ES" dirty="0" smtClean="0"/>
              <a:t> of </a:t>
            </a:r>
            <a:r>
              <a:rPr lang="ca-ES" dirty="0" err="1" smtClean="0"/>
              <a:t>commodity</a:t>
            </a:r>
            <a:r>
              <a:rPr lang="ca-ES" dirty="0" smtClean="0"/>
              <a:t> </a:t>
            </a:r>
            <a:r>
              <a:rPr lang="ca-ES" dirty="0" err="1" smtClean="0"/>
              <a:t>extraction</a:t>
            </a:r>
            <a:r>
              <a:rPr lang="ca-ES" dirty="0" smtClean="0"/>
              <a:t> </a:t>
            </a:r>
            <a:r>
              <a:rPr lang="ca-ES" dirty="0" err="1" smtClean="0"/>
              <a:t>and</a:t>
            </a:r>
            <a:r>
              <a:rPr lang="ca-ES" dirty="0" smtClean="0"/>
              <a:t> </a:t>
            </a:r>
            <a:r>
              <a:rPr lang="ca-ES" dirty="0" err="1" smtClean="0"/>
              <a:t>waste</a:t>
            </a:r>
            <a:r>
              <a:rPr lang="ca-ES" dirty="0" smtClean="0"/>
              <a:t> </a:t>
            </a:r>
            <a:r>
              <a:rPr lang="ca-ES" dirty="0" err="1" smtClean="0"/>
              <a:t>disposal</a:t>
            </a:r>
            <a:r>
              <a:rPr lang="ca-ES" dirty="0" smtClean="0"/>
              <a:t>.</a:t>
            </a:r>
            <a:endParaRPr lang="ca-ES" dirty="0"/>
          </a:p>
        </p:txBody>
      </p:sp>
      <p:pic>
        <p:nvPicPr>
          <p:cNvPr id="4" name="Contenidor de contingut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2295" y="2400299"/>
            <a:ext cx="3934983" cy="413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739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9">
            <a:extLst>
              <a:ext uri="{FF2B5EF4-FFF2-40B4-BE49-F238E27FC236}">
                <a16:creationId xmlns:a16="http://schemas.microsoft.com/office/drawing/2014/main" xmlns="" id="{286BE2C9-7BFC-5E4E-97AD-24BD6A0E63E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3" r="1" b="916"/>
          <a:stretch/>
        </p:blipFill>
        <p:spPr bwMode="auto">
          <a:xfrm>
            <a:off x="643467" y="143405"/>
            <a:ext cx="10905066" cy="5571066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16B4F42-568C-D349-AEB7-A26B1BF4907D}"/>
              </a:ext>
            </a:extLst>
          </p:cNvPr>
          <p:cNvSpPr/>
          <p:nvPr/>
        </p:nvSpPr>
        <p:spPr>
          <a:xfrm>
            <a:off x="1019175" y="5928485"/>
            <a:ext cx="10396538" cy="471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Source: Protest action at </a:t>
            </a:r>
            <a:r>
              <a:rPr lang="en-US" dirty="0" err="1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Lofoten</a:t>
            </a:r>
            <a:r>
              <a:rPr lang="en-US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islands. </a:t>
            </a:r>
            <a:r>
              <a:rPr lang="en-US" u="sng" dirty="0">
                <a:solidFill>
                  <a:srgbClr val="0563C1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https://ejatlas.org/conflict/oil-drilling-lofoten-norway</a:t>
            </a:r>
            <a:endParaRPr lang="x-non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897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9F529C3-C941-49FD-8C67-82F134F64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0586029-32A0-47E5-9AEC-AE3ABA6B9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tge 15" descr="Map&#10;&#10;Description automatically generated">
            <a:extLst>
              <a:ext uri="{FF2B5EF4-FFF2-40B4-BE49-F238E27FC236}">
                <a16:creationId xmlns:a16="http://schemas.microsoft.com/office/drawing/2014/main" xmlns="" id="{6C7FD637-5916-4B4E-943E-5FC2C972DB6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747927"/>
            <a:ext cx="5294716" cy="3362144"/>
          </a:xfrm>
          <a:prstGeom prst="rect">
            <a:avLst/>
          </a:prstGeom>
          <a:noFill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8C730EAB-A532-4295-A302-FB4B90DB9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tge 12" descr="A group of people holding signs&#10;&#10;Description automatically generated">
            <a:extLst>
              <a:ext uri="{FF2B5EF4-FFF2-40B4-BE49-F238E27FC236}">
                <a16:creationId xmlns:a16="http://schemas.microsoft.com/office/drawing/2014/main" xmlns="" id="{C2858665-49CD-2C4B-B2CD-C9690018265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3817" y="1664095"/>
            <a:ext cx="5294715" cy="3529810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37FBB64-0662-DD43-B916-C15FA2C94A1D}"/>
              </a:ext>
            </a:extLst>
          </p:cNvPr>
          <p:cNvSpPr/>
          <p:nvPr/>
        </p:nvSpPr>
        <p:spPr>
          <a:xfrm>
            <a:off x="6253817" y="5462757"/>
            <a:ext cx="49979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DAPL. </a:t>
            </a:r>
            <a:r>
              <a:rPr lang="en-US" sz="1600" u="sng" dirty="0">
                <a:solidFill>
                  <a:srgbClr val="0563C1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https://ejatlas.org/conflict/dakota-access-pipeline</a:t>
            </a:r>
            <a:r>
              <a:rPr lang="x-none" sz="1600" dirty="0">
                <a:effectLst/>
              </a:rPr>
              <a:t> </a:t>
            </a:r>
            <a:endParaRPr lang="x-none"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D641E9C-5A3E-324D-919C-D895480C1D6E}"/>
              </a:ext>
            </a:extLst>
          </p:cNvPr>
          <p:cNvSpPr/>
          <p:nvPr/>
        </p:nvSpPr>
        <p:spPr>
          <a:xfrm>
            <a:off x="728548" y="5345668"/>
            <a:ext cx="50482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DAPL and Keystone pipelines. More information about these conflicts at </a:t>
            </a:r>
            <a:r>
              <a:rPr lang="en-US" sz="1400" u="sng" dirty="0">
                <a:solidFill>
                  <a:srgbClr val="0563C1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https://ejatlas.org/conflict/210000-gallon-oil-spill-from-keystone-pipeline-in-south-dakota</a:t>
            </a:r>
            <a:r>
              <a:rPr lang="x-none" sz="1400" dirty="0">
                <a:effectLst/>
              </a:rPr>
              <a:t> </a:t>
            </a:r>
            <a:endParaRPr lang="x-none" sz="1400" dirty="0"/>
          </a:p>
        </p:txBody>
      </p:sp>
    </p:spTree>
    <p:extLst>
      <p:ext uri="{BB962C8B-B14F-4D97-AF65-F5344CB8AC3E}">
        <p14:creationId xmlns:p14="http://schemas.microsoft.com/office/powerpoint/2010/main" val="1878444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3">
            <a:extLst>
              <a:ext uri="{FF2B5EF4-FFF2-40B4-BE49-F238E27FC236}">
                <a16:creationId xmlns:a16="http://schemas.microsoft.com/office/drawing/2014/main" xmlns="" id="{0FCB6A74-A3AB-3040-BC61-47B967ADF2C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0" r="1" b="1"/>
          <a:stretch/>
        </p:blipFill>
        <p:spPr bwMode="auto">
          <a:xfrm>
            <a:off x="643467" y="300567"/>
            <a:ext cx="10905066" cy="5571066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58B0265-1677-C544-8B2A-0821C3D45DC5}"/>
              </a:ext>
            </a:extLst>
          </p:cNvPr>
          <p:cNvSpPr/>
          <p:nvPr/>
        </p:nvSpPr>
        <p:spPr>
          <a:xfrm>
            <a:off x="643468" y="5971347"/>
            <a:ext cx="10215032" cy="886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Lincoln, Nebraska. Give Keystone XL the boot, march on 6 August 2017. </a:t>
            </a:r>
            <a:r>
              <a:rPr lang="en-US" u="sng" dirty="0">
                <a:solidFill>
                  <a:srgbClr val="0563C1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https://ejatlas.org/conflict/keystone-xl-in-nebraska</a:t>
            </a:r>
            <a:endParaRPr lang="x-non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8685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4">
            <a:extLst>
              <a:ext uri="{FF2B5EF4-FFF2-40B4-BE49-F238E27FC236}">
                <a16:creationId xmlns:a16="http://schemas.microsoft.com/office/drawing/2014/main" xmlns="" id="{243344BE-9C7D-5B47-9855-CC20C4EFCA4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4" r="1" b="1"/>
          <a:stretch/>
        </p:blipFill>
        <p:spPr bwMode="auto">
          <a:xfrm>
            <a:off x="643467" y="186267"/>
            <a:ext cx="10905066" cy="5571066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A0FEAFD-C481-0F49-83D7-43813B588E9E}"/>
              </a:ext>
            </a:extLst>
          </p:cNvPr>
          <p:cNvSpPr/>
          <p:nvPr/>
        </p:nvSpPr>
        <p:spPr>
          <a:xfrm>
            <a:off x="719137" y="6025402"/>
            <a:ext cx="10753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LFFU in Canada. Rally on 17 November 2014. </a:t>
            </a:r>
            <a:r>
              <a:rPr lang="en-US" u="sng" dirty="0">
                <a:solidFill>
                  <a:srgbClr val="0563C1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https://ejatlas.org/conflict/the-kinder-morgan-trans-mountain-pipeline-expansion-project-in-british-columbia-canada</a:t>
            </a:r>
            <a:r>
              <a:rPr lang="x-none" dirty="0">
                <a:effectLst/>
              </a:rPr>
              <a:t> 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1790943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E90EB45-EEE9-4563-8179-65EF62AE09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tge 21" descr="Logo&#10;&#10;Description automatically generated">
            <a:extLst>
              <a:ext uri="{FF2B5EF4-FFF2-40B4-BE49-F238E27FC236}">
                <a16:creationId xmlns:a16="http://schemas.microsoft.com/office/drawing/2014/main" xmlns="" id="{E0FE543E-253F-AA4E-B3B0-F8C5B080DA7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6433" y="1703213"/>
            <a:ext cx="5372100" cy="3451573"/>
          </a:xfrm>
          <a:prstGeom prst="rect">
            <a:avLst/>
          </a:prstGeom>
          <a:noFill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3D0EF74-AD1E-4FD9-914D-8EC9058EB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tge 11" descr="Logo&#10;&#10;Description automatically generated">
            <a:extLst>
              <a:ext uri="{FF2B5EF4-FFF2-40B4-BE49-F238E27FC236}">
                <a16:creationId xmlns:a16="http://schemas.microsoft.com/office/drawing/2014/main" xmlns="" id="{2F8AC34A-E04C-B940-A09B-27BBF0F739E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6" y="742950"/>
            <a:ext cx="5372099" cy="5372099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1C62C2D-EF63-704F-B3EA-0E17C4062FB0}"/>
              </a:ext>
            </a:extLst>
          </p:cNvPr>
          <p:cNvSpPr/>
          <p:nvPr/>
        </p:nvSpPr>
        <p:spPr>
          <a:xfrm>
            <a:off x="6176434" y="5315819"/>
            <a:ext cx="5372099" cy="798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6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Against the TAP in Puglia </a:t>
            </a:r>
            <a:r>
              <a:rPr lang="en-US" sz="1600" u="sng" dirty="0">
                <a:solidFill>
                  <a:srgbClr val="0563C1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https://ejatlas.org/conflict/trans-adriatic-pipeline-in-puglia-italy</a:t>
            </a:r>
            <a:endParaRPr lang="x-non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032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1368879" y="-306387"/>
            <a:ext cx="9144000" cy="1269774"/>
          </a:xfrm>
        </p:spPr>
        <p:txBody>
          <a:bodyPr>
            <a:normAutofit/>
          </a:bodyPr>
          <a:lstStyle/>
          <a:p>
            <a:r>
              <a:rPr lang="ca-ES" sz="4400" b="1" dirty="0" err="1" smtClean="0">
                <a:solidFill>
                  <a:srgbClr val="FF0000"/>
                </a:solidFill>
              </a:rPr>
              <a:t>Kavango</a:t>
            </a:r>
            <a:r>
              <a:rPr lang="ca-ES" sz="4400" b="1" dirty="0" smtClean="0">
                <a:solidFill>
                  <a:srgbClr val="FF0000"/>
                </a:solidFill>
              </a:rPr>
              <a:t>, Botswana-</a:t>
            </a:r>
            <a:r>
              <a:rPr lang="ca-ES" sz="4400" b="1" dirty="0" err="1" smtClean="0">
                <a:solidFill>
                  <a:srgbClr val="FF0000"/>
                </a:solidFill>
              </a:rPr>
              <a:t>Namibia</a:t>
            </a:r>
            <a:r>
              <a:rPr lang="ca-ES" sz="4400" b="1" dirty="0">
                <a:solidFill>
                  <a:srgbClr val="FF0000"/>
                </a:solidFill>
              </a:rPr>
              <a:t/>
            </a:r>
            <a:br>
              <a:rPr lang="ca-ES" sz="4400" b="1" dirty="0">
                <a:solidFill>
                  <a:srgbClr val="FF0000"/>
                </a:solidFill>
              </a:rPr>
            </a:br>
            <a:r>
              <a:rPr lang="ca-ES" sz="2000" b="1" dirty="0"/>
              <a:t>https://ejatlas.org/conflict/kavango-oil-botswana-namibia</a:t>
            </a:r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458685" y="473530"/>
            <a:ext cx="9144000" cy="5298622"/>
          </a:xfrm>
        </p:spPr>
        <p:txBody>
          <a:bodyPr/>
          <a:lstStyle/>
          <a:p>
            <a:endParaRPr lang="en-US" dirty="0" smtClean="0"/>
          </a:p>
          <a:p>
            <a:r>
              <a:rPr lang="en-US" sz="2000" dirty="0" smtClean="0"/>
              <a:t>Plans </a:t>
            </a:r>
            <a:r>
              <a:rPr lang="en-US" sz="2000" dirty="0"/>
              <a:t>for oil drilling in </a:t>
            </a:r>
            <a:r>
              <a:rPr lang="en-US" sz="2000" dirty="0" err="1"/>
              <a:t>Kavango</a:t>
            </a:r>
            <a:r>
              <a:rPr lang="en-US" sz="2000" dirty="0"/>
              <a:t> region in Namibia and north-west </a:t>
            </a:r>
            <a:r>
              <a:rPr lang="en-US" sz="2000" dirty="0" err="1"/>
              <a:t>Botwana</a:t>
            </a:r>
            <a:r>
              <a:rPr lang="en-US" sz="2000" dirty="0"/>
              <a:t> near the Okavango Delta where Canadian company </a:t>
            </a:r>
            <a:r>
              <a:rPr lang="en-US" sz="2000" dirty="0" err="1"/>
              <a:t>ReconAfrica</a:t>
            </a:r>
            <a:r>
              <a:rPr lang="en-US" sz="2000" dirty="0"/>
              <a:t> holds explorations </a:t>
            </a:r>
            <a:r>
              <a:rPr lang="en-US" sz="2000" dirty="0" err="1"/>
              <a:t>licences</a:t>
            </a:r>
            <a:r>
              <a:rPr lang="en-US" sz="2000" dirty="0"/>
              <a:t> covering 3 million ha</a:t>
            </a:r>
            <a:r>
              <a:rPr lang="en-US" sz="2000" dirty="0" smtClean="0"/>
              <a:t>. </a:t>
            </a:r>
            <a:r>
              <a:rPr lang="en-US" sz="2000" dirty="0" err="1" smtClean="0"/>
              <a:t>Esimates</a:t>
            </a:r>
            <a:r>
              <a:rPr lang="en-US" sz="2000" dirty="0" smtClean="0"/>
              <a:t> from </a:t>
            </a:r>
            <a:r>
              <a:rPr lang="ca-ES" sz="2000" dirty="0" smtClean="0"/>
              <a:t>12,000 </a:t>
            </a:r>
            <a:r>
              <a:rPr lang="ca-ES" sz="2000" dirty="0" err="1" smtClean="0"/>
              <a:t>million</a:t>
            </a:r>
            <a:r>
              <a:rPr lang="ca-ES" sz="2000" dirty="0" smtClean="0"/>
              <a:t> to 120,000 </a:t>
            </a:r>
            <a:r>
              <a:rPr lang="ca-ES" sz="2000" dirty="0" err="1" smtClean="0"/>
              <a:t>million</a:t>
            </a:r>
            <a:r>
              <a:rPr lang="ca-ES" sz="2000" dirty="0" smtClean="0"/>
              <a:t> </a:t>
            </a:r>
            <a:r>
              <a:rPr lang="ca-ES" sz="2000" dirty="0" err="1" smtClean="0"/>
              <a:t>barrels</a:t>
            </a:r>
            <a:r>
              <a:rPr lang="ca-ES" sz="2000" dirty="0" smtClean="0"/>
              <a:t> of </a:t>
            </a:r>
            <a:r>
              <a:rPr lang="ca-ES" sz="2000" dirty="0" err="1" smtClean="0"/>
              <a:t>oil</a:t>
            </a:r>
            <a:r>
              <a:rPr lang="ca-ES" sz="2000" dirty="0" smtClean="0"/>
              <a:t>.</a:t>
            </a:r>
            <a:endParaRPr lang="ca-ES" sz="2000" dirty="0"/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879" y="1820636"/>
            <a:ext cx="9759043" cy="520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2012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0" descr="Diagram&#10;&#10;Description automatically generated">
            <a:extLst>
              <a:ext uri="{FF2B5EF4-FFF2-40B4-BE49-F238E27FC236}">
                <a16:creationId xmlns:a16="http://schemas.microsoft.com/office/drawing/2014/main" xmlns="" id="{13BDD339-6E10-3D4A-A430-05815B73D17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0" r="1" b="1"/>
          <a:stretch/>
        </p:blipFill>
        <p:spPr bwMode="auto">
          <a:xfrm>
            <a:off x="431593" y="520804"/>
            <a:ext cx="10905066" cy="5571066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1EFF72E-1B50-CC43-A6EB-C8743A0C7436}"/>
              </a:ext>
            </a:extLst>
          </p:cNvPr>
          <p:cNvSpPr/>
          <p:nvPr/>
        </p:nvSpPr>
        <p:spPr>
          <a:xfrm>
            <a:off x="2122447" y="6211669"/>
            <a:ext cx="84600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Afungi</a:t>
            </a:r>
            <a:r>
              <a:rPr lang="en-US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airport and LNG park. </a:t>
            </a:r>
            <a:r>
              <a:rPr lang="es-ES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Palma, Cabo Delgado, Mozambique. </a:t>
            </a:r>
            <a:r>
              <a:rPr lang="es-ES" dirty="0" err="1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Source</a:t>
            </a:r>
            <a:r>
              <a:rPr lang="es-ES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S" dirty="0" err="1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Anadarko</a:t>
            </a:r>
            <a:r>
              <a:rPr lang="es-ES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Stay Grounded. </a:t>
            </a:r>
            <a:r>
              <a:rPr lang="en-US" u="sng" dirty="0">
                <a:solidFill>
                  <a:srgbClr val="0563C1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https://ejatlas.org/conflict/afungi-lng-construction-site</a:t>
            </a:r>
            <a:r>
              <a:rPr lang="x-none" dirty="0">
                <a:effectLst/>
              </a:rPr>
              <a:t> 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48721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1360714" y="60801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ca-ES" sz="4000" b="1" dirty="0" err="1" smtClean="0">
                <a:solidFill>
                  <a:srgbClr val="FF0000"/>
                </a:solidFill>
              </a:rPr>
              <a:t>Why</a:t>
            </a:r>
            <a:r>
              <a:rPr lang="ca-ES" sz="4000" b="1" dirty="0" smtClean="0">
                <a:solidFill>
                  <a:srgbClr val="FF0000"/>
                </a:solidFill>
              </a:rPr>
              <a:t> so </a:t>
            </a:r>
            <a:r>
              <a:rPr lang="ca-ES" sz="4000" b="1" dirty="0" err="1" smtClean="0">
                <a:solidFill>
                  <a:srgbClr val="FF0000"/>
                </a:solidFill>
              </a:rPr>
              <a:t>many</a:t>
            </a:r>
            <a:r>
              <a:rPr lang="ca-ES" sz="4000" b="1" dirty="0" smtClean="0">
                <a:solidFill>
                  <a:srgbClr val="FF0000"/>
                </a:solidFill>
              </a:rPr>
              <a:t> LFFU protests (</a:t>
            </a:r>
            <a:r>
              <a:rPr lang="ca-ES" sz="4000" b="1" dirty="0" err="1" smtClean="0">
                <a:solidFill>
                  <a:srgbClr val="FF0000"/>
                </a:solidFill>
              </a:rPr>
              <a:t>leave</a:t>
            </a:r>
            <a:r>
              <a:rPr lang="ca-ES" sz="4000" b="1" dirty="0" smtClean="0">
                <a:solidFill>
                  <a:srgbClr val="FF0000"/>
                </a:solidFill>
              </a:rPr>
              <a:t> </a:t>
            </a:r>
            <a:r>
              <a:rPr lang="ca-ES" sz="4000" b="1" dirty="0" err="1" smtClean="0">
                <a:solidFill>
                  <a:srgbClr val="FF0000"/>
                </a:solidFill>
              </a:rPr>
              <a:t>oil</a:t>
            </a:r>
            <a:r>
              <a:rPr lang="ca-ES" sz="4000" b="1" dirty="0" smtClean="0">
                <a:solidFill>
                  <a:srgbClr val="FF0000"/>
                </a:solidFill>
              </a:rPr>
              <a:t> in </a:t>
            </a:r>
            <a:r>
              <a:rPr lang="ca-ES" sz="4000" b="1" dirty="0" err="1" smtClean="0">
                <a:solidFill>
                  <a:srgbClr val="FF0000"/>
                </a:solidFill>
              </a:rPr>
              <a:t>the</a:t>
            </a:r>
            <a:r>
              <a:rPr lang="ca-ES" sz="4000" b="1" dirty="0" smtClean="0">
                <a:solidFill>
                  <a:srgbClr val="FF0000"/>
                </a:solidFill>
              </a:rPr>
              <a:t> </a:t>
            </a:r>
            <a:r>
              <a:rPr lang="ca-ES" sz="4000" b="1" dirty="0" err="1" smtClean="0">
                <a:solidFill>
                  <a:srgbClr val="FF0000"/>
                </a:solidFill>
              </a:rPr>
              <a:t>soil</a:t>
            </a:r>
            <a:r>
              <a:rPr lang="ca-ES" sz="4000" b="1" dirty="0" smtClean="0">
                <a:solidFill>
                  <a:srgbClr val="FF0000"/>
                </a:solidFill>
              </a:rPr>
              <a:t>, </a:t>
            </a:r>
            <a:r>
              <a:rPr lang="ca-ES" sz="4000" b="1" dirty="0" err="1" smtClean="0">
                <a:solidFill>
                  <a:srgbClr val="FF0000"/>
                </a:solidFill>
              </a:rPr>
              <a:t>leave</a:t>
            </a:r>
            <a:r>
              <a:rPr lang="ca-ES" sz="4000" b="1" dirty="0" smtClean="0">
                <a:solidFill>
                  <a:srgbClr val="FF0000"/>
                </a:solidFill>
              </a:rPr>
              <a:t> </a:t>
            </a:r>
            <a:r>
              <a:rPr lang="ca-ES" sz="4000" b="1" dirty="0" err="1" smtClean="0">
                <a:solidFill>
                  <a:srgbClr val="FF0000"/>
                </a:solidFill>
              </a:rPr>
              <a:t>coal</a:t>
            </a:r>
            <a:r>
              <a:rPr lang="ca-ES" sz="4000" b="1" dirty="0" smtClean="0">
                <a:solidFill>
                  <a:srgbClr val="FF0000"/>
                </a:solidFill>
              </a:rPr>
              <a:t> in </a:t>
            </a:r>
            <a:r>
              <a:rPr lang="ca-ES" sz="4000" b="1" dirty="0" err="1" smtClean="0">
                <a:solidFill>
                  <a:srgbClr val="FF0000"/>
                </a:solidFill>
              </a:rPr>
              <a:t>the</a:t>
            </a:r>
            <a:r>
              <a:rPr lang="ca-ES" sz="4000" b="1" dirty="0" smtClean="0">
                <a:solidFill>
                  <a:srgbClr val="FF0000"/>
                </a:solidFill>
              </a:rPr>
              <a:t> </a:t>
            </a:r>
            <a:r>
              <a:rPr lang="ca-ES" sz="4000" b="1" dirty="0" err="1" smtClean="0">
                <a:solidFill>
                  <a:srgbClr val="FF0000"/>
                </a:solidFill>
              </a:rPr>
              <a:t>hole</a:t>
            </a:r>
            <a:r>
              <a:rPr lang="ca-ES" sz="4000" b="1" dirty="0" smtClean="0">
                <a:solidFill>
                  <a:srgbClr val="FF0000"/>
                </a:solidFill>
              </a:rPr>
              <a:t>, </a:t>
            </a:r>
            <a:r>
              <a:rPr lang="ca-ES" sz="4000" b="1" dirty="0" err="1" smtClean="0">
                <a:solidFill>
                  <a:srgbClr val="FF0000"/>
                </a:solidFill>
              </a:rPr>
              <a:t>leave</a:t>
            </a:r>
            <a:r>
              <a:rPr lang="ca-ES" sz="4000" b="1" dirty="0" smtClean="0">
                <a:solidFill>
                  <a:srgbClr val="FF0000"/>
                </a:solidFill>
              </a:rPr>
              <a:t> </a:t>
            </a:r>
            <a:r>
              <a:rPr lang="ca-ES" sz="4000" b="1" dirty="0" err="1" smtClean="0">
                <a:solidFill>
                  <a:srgbClr val="FF0000"/>
                </a:solidFill>
              </a:rPr>
              <a:t>fossil</a:t>
            </a:r>
            <a:r>
              <a:rPr lang="ca-ES" sz="4000" b="1" dirty="0" smtClean="0">
                <a:solidFill>
                  <a:srgbClr val="FF0000"/>
                </a:solidFill>
              </a:rPr>
              <a:t> fuels underground)? </a:t>
            </a:r>
            <a:br>
              <a:rPr lang="ca-ES" sz="4000" b="1" dirty="0" smtClean="0">
                <a:solidFill>
                  <a:srgbClr val="FF0000"/>
                </a:solidFill>
              </a:rPr>
            </a:br>
            <a:r>
              <a:rPr lang="ca-ES" sz="4000" b="1" dirty="0" err="1" smtClean="0">
                <a:solidFill>
                  <a:srgbClr val="FF0000"/>
                </a:solidFill>
              </a:rPr>
              <a:t>Are</a:t>
            </a:r>
            <a:r>
              <a:rPr lang="ca-ES" sz="4000" b="1" dirty="0" smtClean="0">
                <a:solidFill>
                  <a:srgbClr val="FF0000"/>
                </a:solidFill>
              </a:rPr>
              <a:t> all </a:t>
            </a:r>
            <a:r>
              <a:rPr lang="ca-ES" sz="4000" b="1" dirty="0" err="1" smtClean="0">
                <a:solidFill>
                  <a:srgbClr val="FF0000"/>
                </a:solidFill>
              </a:rPr>
              <a:t>these</a:t>
            </a:r>
            <a:r>
              <a:rPr lang="ca-ES" sz="4000" b="1" dirty="0" smtClean="0">
                <a:solidFill>
                  <a:srgbClr val="FF0000"/>
                </a:solidFill>
              </a:rPr>
              <a:t> protests </a:t>
            </a:r>
            <a:r>
              <a:rPr lang="ca-ES" sz="4000" b="1" dirty="0" err="1" smtClean="0">
                <a:solidFill>
                  <a:srgbClr val="FF0000"/>
                </a:solidFill>
              </a:rPr>
              <a:t>geared</a:t>
            </a:r>
            <a:r>
              <a:rPr lang="ca-ES" sz="4000" b="1" dirty="0" smtClean="0">
                <a:solidFill>
                  <a:srgbClr val="FF0000"/>
                </a:solidFill>
              </a:rPr>
              <a:t> to </a:t>
            </a:r>
            <a:r>
              <a:rPr lang="ca-ES" sz="4000" b="1" dirty="0" err="1" smtClean="0">
                <a:solidFill>
                  <a:srgbClr val="FF0000"/>
                </a:solidFill>
              </a:rPr>
              <a:t>avoid</a:t>
            </a:r>
            <a:r>
              <a:rPr lang="ca-ES" sz="4000" b="1" dirty="0" smtClean="0">
                <a:solidFill>
                  <a:srgbClr val="FF0000"/>
                </a:solidFill>
              </a:rPr>
              <a:t> </a:t>
            </a:r>
            <a:r>
              <a:rPr lang="ca-ES" sz="4000" b="1" dirty="0" err="1" smtClean="0">
                <a:solidFill>
                  <a:srgbClr val="FF0000"/>
                </a:solidFill>
              </a:rPr>
              <a:t>climate</a:t>
            </a:r>
            <a:r>
              <a:rPr lang="ca-ES" sz="4000" b="1" dirty="0" smtClean="0">
                <a:solidFill>
                  <a:srgbClr val="FF0000"/>
                </a:solidFill>
              </a:rPr>
              <a:t> </a:t>
            </a:r>
            <a:r>
              <a:rPr lang="ca-ES" sz="4000" b="1" dirty="0" err="1" smtClean="0">
                <a:solidFill>
                  <a:srgbClr val="FF0000"/>
                </a:solidFill>
              </a:rPr>
              <a:t>change</a:t>
            </a:r>
            <a:r>
              <a:rPr lang="ca-ES" sz="4000" b="1" dirty="0" smtClean="0">
                <a:solidFill>
                  <a:srgbClr val="FF0000"/>
                </a:solidFill>
              </a:rPr>
              <a:t>? </a:t>
            </a:r>
            <a:endParaRPr lang="ca-ES" sz="4000" b="1" dirty="0">
              <a:solidFill>
                <a:srgbClr val="FF0000"/>
              </a:solidFill>
            </a:endParaRPr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581150" y="3863296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ca-ES" b="1" dirty="0" smtClean="0">
                <a:solidFill>
                  <a:schemeClr val="accent1"/>
                </a:solidFill>
              </a:rPr>
              <a:t>Protests </a:t>
            </a:r>
            <a:r>
              <a:rPr lang="ca-ES" b="1" dirty="0" err="1" smtClean="0">
                <a:solidFill>
                  <a:schemeClr val="accent1"/>
                </a:solidFill>
              </a:rPr>
              <a:t>take</a:t>
            </a:r>
            <a:r>
              <a:rPr lang="ca-ES" b="1" dirty="0" smtClean="0">
                <a:solidFill>
                  <a:schemeClr val="accent1"/>
                </a:solidFill>
              </a:rPr>
              <a:t> </a:t>
            </a:r>
            <a:r>
              <a:rPr lang="ca-ES" b="1" dirty="0" err="1" smtClean="0">
                <a:solidFill>
                  <a:schemeClr val="accent1"/>
                </a:solidFill>
              </a:rPr>
              <a:t>place</a:t>
            </a:r>
            <a:r>
              <a:rPr lang="ca-ES" b="1" dirty="0" smtClean="0">
                <a:solidFill>
                  <a:schemeClr val="accent1"/>
                </a:solidFill>
              </a:rPr>
              <a:t> </a:t>
            </a:r>
            <a:r>
              <a:rPr lang="ca-ES" b="1" dirty="0" err="1" smtClean="0">
                <a:solidFill>
                  <a:schemeClr val="accent1"/>
                </a:solidFill>
              </a:rPr>
              <a:t>at</a:t>
            </a:r>
            <a:r>
              <a:rPr lang="ca-ES" b="1" dirty="0" smtClean="0">
                <a:solidFill>
                  <a:schemeClr val="accent1"/>
                </a:solidFill>
              </a:rPr>
              <a:t> </a:t>
            </a:r>
            <a:r>
              <a:rPr lang="ca-ES" b="1" dirty="0" err="1" smtClean="0">
                <a:solidFill>
                  <a:schemeClr val="accent1"/>
                </a:solidFill>
              </a:rPr>
              <a:t>the</a:t>
            </a:r>
            <a:r>
              <a:rPr lang="ca-ES" b="1" dirty="0" smtClean="0">
                <a:solidFill>
                  <a:schemeClr val="accent1"/>
                </a:solidFill>
              </a:rPr>
              <a:t> </a:t>
            </a:r>
            <a:r>
              <a:rPr lang="ca-ES" b="1" dirty="0" err="1" smtClean="0">
                <a:solidFill>
                  <a:schemeClr val="accent1"/>
                </a:solidFill>
              </a:rPr>
              <a:t>extraction</a:t>
            </a:r>
            <a:r>
              <a:rPr lang="ca-ES" b="1" dirty="0" smtClean="0">
                <a:solidFill>
                  <a:schemeClr val="accent1"/>
                </a:solidFill>
              </a:rPr>
              <a:t> </a:t>
            </a:r>
            <a:r>
              <a:rPr lang="ca-ES" b="1" dirty="0" err="1" smtClean="0">
                <a:solidFill>
                  <a:schemeClr val="accent1"/>
                </a:solidFill>
              </a:rPr>
              <a:t>frontiers</a:t>
            </a:r>
            <a:r>
              <a:rPr lang="ca-ES" b="1" dirty="0" smtClean="0">
                <a:solidFill>
                  <a:schemeClr val="accent1"/>
                </a:solidFill>
              </a:rPr>
              <a:t> </a:t>
            </a:r>
            <a:r>
              <a:rPr lang="ca-ES" b="1" dirty="0" err="1" smtClean="0">
                <a:solidFill>
                  <a:schemeClr val="accent1"/>
                </a:solidFill>
              </a:rPr>
              <a:t>and</a:t>
            </a:r>
            <a:r>
              <a:rPr lang="ca-ES" b="1" dirty="0" smtClean="0">
                <a:solidFill>
                  <a:schemeClr val="accent1"/>
                </a:solidFill>
              </a:rPr>
              <a:t> </a:t>
            </a:r>
            <a:r>
              <a:rPr lang="ca-ES" b="1" dirty="0" err="1" smtClean="0">
                <a:solidFill>
                  <a:schemeClr val="accent1"/>
                </a:solidFill>
              </a:rPr>
              <a:t>the</a:t>
            </a:r>
            <a:r>
              <a:rPr lang="ca-ES" b="1" dirty="0" smtClean="0">
                <a:solidFill>
                  <a:schemeClr val="accent1"/>
                </a:solidFill>
              </a:rPr>
              <a:t> </a:t>
            </a:r>
            <a:r>
              <a:rPr lang="ca-ES" b="1" dirty="0" err="1" smtClean="0">
                <a:solidFill>
                  <a:schemeClr val="accent1"/>
                </a:solidFill>
              </a:rPr>
              <a:t>waste</a:t>
            </a:r>
            <a:r>
              <a:rPr lang="ca-ES" b="1" dirty="0" smtClean="0">
                <a:solidFill>
                  <a:schemeClr val="accent1"/>
                </a:solidFill>
              </a:rPr>
              <a:t> </a:t>
            </a:r>
            <a:r>
              <a:rPr lang="ca-ES" b="1" dirty="0" err="1" smtClean="0">
                <a:solidFill>
                  <a:schemeClr val="accent1"/>
                </a:solidFill>
              </a:rPr>
              <a:t>disposal</a:t>
            </a:r>
            <a:r>
              <a:rPr lang="ca-ES" b="1" dirty="0" smtClean="0">
                <a:solidFill>
                  <a:schemeClr val="accent1"/>
                </a:solidFill>
              </a:rPr>
              <a:t> </a:t>
            </a:r>
            <a:r>
              <a:rPr lang="ca-ES" b="1" dirty="0" err="1" smtClean="0">
                <a:solidFill>
                  <a:schemeClr val="accent1"/>
                </a:solidFill>
              </a:rPr>
              <a:t>frontiers</a:t>
            </a:r>
            <a:r>
              <a:rPr lang="ca-ES" b="1" dirty="0" smtClean="0">
                <a:solidFill>
                  <a:schemeClr val="accent1"/>
                </a:solidFill>
              </a:rPr>
              <a:t>. </a:t>
            </a:r>
            <a:r>
              <a:rPr lang="ca-ES" b="1" u="sng" dirty="0" err="1" smtClean="0">
                <a:solidFill>
                  <a:schemeClr val="accent1"/>
                </a:solidFill>
              </a:rPr>
              <a:t>The</a:t>
            </a:r>
            <a:r>
              <a:rPr lang="ca-ES" b="1" u="sng" dirty="0" smtClean="0">
                <a:solidFill>
                  <a:schemeClr val="accent1"/>
                </a:solidFill>
              </a:rPr>
              <a:t> industrial </a:t>
            </a:r>
            <a:r>
              <a:rPr lang="ca-ES" b="1" u="sng" dirty="0" err="1" smtClean="0">
                <a:solidFill>
                  <a:schemeClr val="accent1"/>
                </a:solidFill>
              </a:rPr>
              <a:t>economy</a:t>
            </a:r>
            <a:r>
              <a:rPr lang="ca-ES" b="1" u="sng" dirty="0" smtClean="0">
                <a:solidFill>
                  <a:schemeClr val="accent1"/>
                </a:solidFill>
              </a:rPr>
              <a:t> is NOT circular, </a:t>
            </a:r>
            <a:r>
              <a:rPr lang="ca-ES" b="1" u="sng" dirty="0" err="1" smtClean="0">
                <a:solidFill>
                  <a:schemeClr val="accent1"/>
                </a:solidFill>
              </a:rPr>
              <a:t>it</a:t>
            </a:r>
            <a:r>
              <a:rPr lang="ca-ES" b="1" u="sng" dirty="0" smtClean="0">
                <a:solidFill>
                  <a:schemeClr val="accent1"/>
                </a:solidFill>
              </a:rPr>
              <a:t> is </a:t>
            </a:r>
            <a:r>
              <a:rPr lang="ca-ES" b="1" u="sng" dirty="0" err="1" smtClean="0">
                <a:solidFill>
                  <a:schemeClr val="accent1"/>
                </a:solidFill>
              </a:rPr>
              <a:t>entropic</a:t>
            </a:r>
            <a:r>
              <a:rPr lang="ca-ES" b="1" u="sng" dirty="0" smtClean="0">
                <a:solidFill>
                  <a:schemeClr val="accent1"/>
                </a:solidFill>
              </a:rPr>
              <a:t>.</a:t>
            </a:r>
            <a:r>
              <a:rPr lang="ca-ES" b="1" dirty="0" smtClean="0">
                <a:solidFill>
                  <a:schemeClr val="accent1"/>
                </a:solidFill>
              </a:rPr>
              <a:t>  Of </a:t>
            </a:r>
            <a:r>
              <a:rPr lang="ca-ES" b="1" dirty="0" err="1" smtClean="0">
                <a:solidFill>
                  <a:schemeClr val="accent1"/>
                </a:solidFill>
              </a:rPr>
              <a:t>the</a:t>
            </a:r>
            <a:r>
              <a:rPr lang="ca-ES" b="1" dirty="0" smtClean="0">
                <a:solidFill>
                  <a:schemeClr val="accent1"/>
                </a:solidFill>
              </a:rPr>
              <a:t> 100 </a:t>
            </a:r>
            <a:r>
              <a:rPr lang="ca-ES" b="1" dirty="0" err="1" smtClean="0">
                <a:solidFill>
                  <a:schemeClr val="accent1"/>
                </a:solidFill>
              </a:rPr>
              <a:t>Gt</a:t>
            </a:r>
            <a:r>
              <a:rPr lang="ca-ES" b="1" dirty="0" smtClean="0">
                <a:solidFill>
                  <a:schemeClr val="accent1"/>
                </a:solidFill>
              </a:rPr>
              <a:t> per </a:t>
            </a:r>
            <a:r>
              <a:rPr lang="ca-ES" b="1" dirty="0" err="1" smtClean="0">
                <a:solidFill>
                  <a:schemeClr val="accent1"/>
                </a:solidFill>
              </a:rPr>
              <a:t>year</a:t>
            </a:r>
            <a:r>
              <a:rPr lang="ca-ES" b="1" dirty="0" smtClean="0">
                <a:solidFill>
                  <a:schemeClr val="accent1"/>
                </a:solidFill>
              </a:rPr>
              <a:t> of materials (</a:t>
            </a:r>
            <a:r>
              <a:rPr lang="ca-ES" b="1" dirty="0" err="1" smtClean="0">
                <a:solidFill>
                  <a:schemeClr val="accent1"/>
                </a:solidFill>
              </a:rPr>
              <a:t>including</a:t>
            </a:r>
            <a:r>
              <a:rPr lang="ca-ES" b="1" dirty="0" smtClean="0">
                <a:solidFill>
                  <a:schemeClr val="accent1"/>
                </a:solidFill>
              </a:rPr>
              <a:t> </a:t>
            </a:r>
            <a:r>
              <a:rPr lang="ca-ES" b="1" dirty="0" err="1" smtClean="0">
                <a:solidFill>
                  <a:schemeClr val="accent1"/>
                </a:solidFill>
              </a:rPr>
              <a:t>energy</a:t>
            </a:r>
            <a:r>
              <a:rPr lang="ca-ES" b="1" dirty="0" smtClean="0">
                <a:solidFill>
                  <a:schemeClr val="accent1"/>
                </a:solidFill>
              </a:rPr>
              <a:t> </a:t>
            </a:r>
            <a:r>
              <a:rPr lang="ca-ES" b="1" dirty="0" err="1" smtClean="0">
                <a:solidFill>
                  <a:schemeClr val="accent1"/>
                </a:solidFill>
              </a:rPr>
              <a:t>carriers</a:t>
            </a:r>
            <a:r>
              <a:rPr lang="ca-ES" b="1" dirty="0">
                <a:solidFill>
                  <a:schemeClr val="accent1"/>
                </a:solidFill>
              </a:rPr>
              <a:t>)</a:t>
            </a:r>
            <a:r>
              <a:rPr lang="ca-ES" b="1" dirty="0" smtClean="0">
                <a:solidFill>
                  <a:schemeClr val="accent1"/>
                </a:solidFill>
              </a:rPr>
              <a:t> </a:t>
            </a:r>
            <a:r>
              <a:rPr lang="ca-ES" b="1" dirty="0" err="1" smtClean="0">
                <a:solidFill>
                  <a:schemeClr val="accent1"/>
                </a:solidFill>
              </a:rPr>
              <a:t>entering</a:t>
            </a:r>
            <a:r>
              <a:rPr lang="ca-ES" b="1" dirty="0" smtClean="0">
                <a:solidFill>
                  <a:schemeClr val="accent1"/>
                </a:solidFill>
              </a:rPr>
              <a:t> </a:t>
            </a:r>
            <a:r>
              <a:rPr lang="ca-ES" b="1" dirty="0" err="1" smtClean="0">
                <a:solidFill>
                  <a:schemeClr val="accent1"/>
                </a:solidFill>
              </a:rPr>
              <a:t>now</a:t>
            </a:r>
            <a:r>
              <a:rPr lang="ca-ES" b="1" dirty="0" smtClean="0">
                <a:solidFill>
                  <a:schemeClr val="accent1"/>
                </a:solidFill>
              </a:rPr>
              <a:t> </a:t>
            </a:r>
            <a:r>
              <a:rPr lang="ca-ES" b="1" dirty="0" err="1" smtClean="0">
                <a:solidFill>
                  <a:schemeClr val="accent1"/>
                </a:solidFill>
              </a:rPr>
              <a:t>the</a:t>
            </a:r>
            <a:r>
              <a:rPr lang="ca-ES" b="1" dirty="0" smtClean="0">
                <a:solidFill>
                  <a:schemeClr val="accent1"/>
                </a:solidFill>
              </a:rPr>
              <a:t> </a:t>
            </a:r>
            <a:r>
              <a:rPr lang="ca-ES" b="1" dirty="0" err="1" smtClean="0">
                <a:solidFill>
                  <a:schemeClr val="accent1"/>
                </a:solidFill>
              </a:rPr>
              <a:t>world</a:t>
            </a:r>
            <a:r>
              <a:rPr lang="ca-ES" b="1" dirty="0" smtClean="0">
                <a:solidFill>
                  <a:schemeClr val="accent1"/>
                </a:solidFill>
              </a:rPr>
              <a:t> </a:t>
            </a:r>
            <a:r>
              <a:rPr lang="ca-ES" b="1" dirty="0" err="1" smtClean="0">
                <a:solidFill>
                  <a:schemeClr val="accent1"/>
                </a:solidFill>
              </a:rPr>
              <a:t>economy</a:t>
            </a:r>
            <a:r>
              <a:rPr lang="ca-ES" b="1" dirty="0" smtClean="0">
                <a:solidFill>
                  <a:schemeClr val="accent1"/>
                </a:solidFill>
              </a:rPr>
              <a:t> </a:t>
            </a:r>
            <a:r>
              <a:rPr lang="ca-ES" b="1" dirty="0" err="1" smtClean="0">
                <a:solidFill>
                  <a:schemeClr val="accent1"/>
                </a:solidFill>
              </a:rPr>
              <a:t>every</a:t>
            </a:r>
            <a:r>
              <a:rPr lang="ca-ES" b="1" dirty="0" smtClean="0">
                <a:solidFill>
                  <a:schemeClr val="accent1"/>
                </a:solidFill>
              </a:rPr>
              <a:t> </a:t>
            </a:r>
            <a:r>
              <a:rPr lang="ca-ES" b="1" dirty="0" err="1" smtClean="0">
                <a:solidFill>
                  <a:schemeClr val="accent1"/>
                </a:solidFill>
              </a:rPr>
              <a:t>year</a:t>
            </a:r>
            <a:r>
              <a:rPr lang="ca-ES" b="1" dirty="0" smtClean="0">
                <a:solidFill>
                  <a:schemeClr val="accent1"/>
                </a:solidFill>
              </a:rPr>
              <a:t>, </a:t>
            </a:r>
            <a:r>
              <a:rPr lang="ca-ES" b="1" dirty="0" err="1" smtClean="0">
                <a:solidFill>
                  <a:schemeClr val="accent1"/>
                </a:solidFill>
              </a:rPr>
              <a:t>less</a:t>
            </a:r>
            <a:r>
              <a:rPr lang="ca-ES" b="1" dirty="0" smtClean="0">
                <a:solidFill>
                  <a:schemeClr val="accent1"/>
                </a:solidFill>
              </a:rPr>
              <a:t> </a:t>
            </a:r>
            <a:r>
              <a:rPr lang="ca-ES" b="1" dirty="0" err="1" smtClean="0">
                <a:solidFill>
                  <a:schemeClr val="accent1"/>
                </a:solidFill>
              </a:rPr>
              <a:t>that</a:t>
            </a:r>
            <a:r>
              <a:rPr lang="ca-ES" b="1" dirty="0" smtClean="0">
                <a:solidFill>
                  <a:schemeClr val="accent1"/>
                </a:solidFill>
              </a:rPr>
              <a:t> 10 </a:t>
            </a:r>
            <a:r>
              <a:rPr lang="ca-ES" b="1" dirty="0" err="1" smtClean="0">
                <a:solidFill>
                  <a:schemeClr val="accent1"/>
                </a:solidFill>
              </a:rPr>
              <a:t>Gt</a:t>
            </a:r>
            <a:r>
              <a:rPr lang="ca-ES" b="1" dirty="0" smtClean="0">
                <a:solidFill>
                  <a:schemeClr val="accent1"/>
                </a:solidFill>
              </a:rPr>
              <a:t> </a:t>
            </a:r>
            <a:r>
              <a:rPr lang="ca-ES" b="1" dirty="0" err="1" smtClean="0">
                <a:solidFill>
                  <a:schemeClr val="accent1"/>
                </a:solidFill>
              </a:rPr>
              <a:t>are</a:t>
            </a:r>
            <a:r>
              <a:rPr lang="ca-ES" b="1" dirty="0" smtClean="0">
                <a:solidFill>
                  <a:schemeClr val="accent1"/>
                </a:solidFill>
              </a:rPr>
              <a:t> </a:t>
            </a:r>
            <a:r>
              <a:rPr lang="ca-ES" b="1" dirty="0" err="1" smtClean="0">
                <a:solidFill>
                  <a:schemeClr val="accent1"/>
                </a:solidFill>
              </a:rPr>
              <a:t>recycled</a:t>
            </a:r>
            <a:r>
              <a:rPr lang="ca-ES" b="1" dirty="0" smtClean="0">
                <a:solidFill>
                  <a:schemeClr val="accent1"/>
                </a:solidFill>
              </a:rPr>
              <a:t>.  (W. </a:t>
            </a:r>
            <a:r>
              <a:rPr lang="ca-ES" b="1" dirty="0" err="1" smtClean="0">
                <a:solidFill>
                  <a:schemeClr val="accent1"/>
                </a:solidFill>
              </a:rPr>
              <a:t>Haas</a:t>
            </a:r>
            <a:r>
              <a:rPr lang="ca-ES" b="1" dirty="0" smtClean="0">
                <a:solidFill>
                  <a:schemeClr val="accent1"/>
                </a:solidFill>
              </a:rPr>
              <a:t> et al 2015, 2020). </a:t>
            </a:r>
            <a:endParaRPr lang="ca-E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0319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a-ES" sz="3600" b="1" dirty="0">
                <a:solidFill>
                  <a:srgbClr val="FF0000"/>
                </a:solidFill>
              </a:rPr>
              <a:t>A rough </a:t>
            </a:r>
            <a:r>
              <a:rPr lang="ca-ES" sz="3600" b="1" dirty="0" err="1">
                <a:solidFill>
                  <a:srgbClr val="FF0000"/>
                </a:solidFill>
              </a:rPr>
              <a:t>estimate</a:t>
            </a:r>
            <a:r>
              <a:rPr lang="ca-ES" sz="3600" b="1" dirty="0">
                <a:solidFill>
                  <a:srgbClr val="FF0000"/>
                </a:solidFill>
              </a:rPr>
              <a:t>: </a:t>
            </a:r>
            <a:r>
              <a:rPr lang="ca-ES" sz="3600" b="1" dirty="0" err="1">
                <a:solidFill>
                  <a:srgbClr val="FF0000"/>
                </a:solidFill>
              </a:rPr>
              <a:t>the</a:t>
            </a:r>
            <a:r>
              <a:rPr lang="ca-ES" sz="3600" b="1" dirty="0">
                <a:solidFill>
                  <a:srgbClr val="FF0000"/>
                </a:solidFill>
              </a:rPr>
              <a:t> </a:t>
            </a:r>
            <a:r>
              <a:rPr lang="ca-ES" sz="3600" b="1" dirty="0" err="1">
                <a:solidFill>
                  <a:srgbClr val="FF0000"/>
                </a:solidFill>
              </a:rPr>
              <a:t>world</a:t>
            </a:r>
            <a:r>
              <a:rPr lang="ca-ES" sz="3600" b="1" dirty="0">
                <a:solidFill>
                  <a:srgbClr val="FF0000"/>
                </a:solidFill>
              </a:rPr>
              <a:t> </a:t>
            </a:r>
            <a:r>
              <a:rPr lang="ca-ES" sz="3600" b="1" dirty="0" err="1">
                <a:solidFill>
                  <a:srgbClr val="FF0000"/>
                </a:solidFill>
              </a:rPr>
              <a:t>economy</a:t>
            </a:r>
            <a:r>
              <a:rPr lang="ca-ES" sz="3600" b="1" dirty="0">
                <a:solidFill>
                  <a:srgbClr val="FF0000"/>
                </a:solidFill>
              </a:rPr>
              <a:t> </a:t>
            </a:r>
            <a:r>
              <a:rPr lang="ca-ES" sz="3600" b="1" dirty="0" err="1">
                <a:solidFill>
                  <a:srgbClr val="FF0000"/>
                </a:solidFill>
              </a:rPr>
              <a:t>produces</a:t>
            </a:r>
            <a:r>
              <a:rPr lang="ca-ES" sz="3600" b="1" dirty="0">
                <a:solidFill>
                  <a:srgbClr val="FF0000"/>
                </a:solidFill>
              </a:rPr>
              <a:t> </a:t>
            </a:r>
            <a:r>
              <a:rPr lang="ca-ES" sz="3600" b="1" dirty="0" err="1">
                <a:solidFill>
                  <a:srgbClr val="FF0000"/>
                </a:solidFill>
              </a:rPr>
              <a:t>around</a:t>
            </a:r>
            <a:r>
              <a:rPr lang="ca-ES" sz="3600" b="1" dirty="0">
                <a:solidFill>
                  <a:srgbClr val="FF0000"/>
                </a:solidFill>
              </a:rPr>
              <a:t> 40 </a:t>
            </a:r>
            <a:r>
              <a:rPr lang="ca-ES" sz="3600" b="1" dirty="0" err="1">
                <a:solidFill>
                  <a:srgbClr val="FF0000"/>
                </a:solidFill>
              </a:rPr>
              <a:t>billion</a:t>
            </a:r>
            <a:r>
              <a:rPr lang="ca-ES" sz="3600" b="1" dirty="0">
                <a:solidFill>
                  <a:srgbClr val="FF0000"/>
                </a:solidFill>
              </a:rPr>
              <a:t> tons of CO2 per </a:t>
            </a:r>
            <a:r>
              <a:rPr lang="ca-ES" sz="3600" b="1" dirty="0" err="1">
                <a:solidFill>
                  <a:srgbClr val="FF0000"/>
                </a:solidFill>
              </a:rPr>
              <a:t>year</a:t>
            </a:r>
            <a:r>
              <a:rPr lang="ca-ES" sz="3600" b="1" dirty="0">
                <a:solidFill>
                  <a:srgbClr val="FF0000"/>
                </a:solidFill>
              </a:rPr>
              <a:t> (35 </a:t>
            </a:r>
            <a:r>
              <a:rPr lang="ca-ES" sz="3600" b="1" dirty="0" err="1">
                <a:solidFill>
                  <a:srgbClr val="FF0000"/>
                </a:solidFill>
              </a:rPr>
              <a:t>from</a:t>
            </a:r>
            <a:r>
              <a:rPr lang="ca-ES" sz="3600" b="1" dirty="0">
                <a:solidFill>
                  <a:srgbClr val="FF0000"/>
                </a:solidFill>
              </a:rPr>
              <a:t> </a:t>
            </a:r>
            <a:r>
              <a:rPr lang="ca-ES" sz="3600" b="1" dirty="0" err="1">
                <a:solidFill>
                  <a:srgbClr val="FF0000"/>
                </a:solidFill>
              </a:rPr>
              <a:t>the</a:t>
            </a:r>
            <a:r>
              <a:rPr lang="ca-ES" sz="3600" b="1" dirty="0">
                <a:solidFill>
                  <a:srgbClr val="FF0000"/>
                </a:solidFill>
              </a:rPr>
              <a:t> </a:t>
            </a:r>
            <a:r>
              <a:rPr lang="ca-ES" sz="3600" b="1" dirty="0" err="1" smtClean="0">
                <a:solidFill>
                  <a:srgbClr val="FF0000"/>
                </a:solidFill>
              </a:rPr>
              <a:t>fossil</a:t>
            </a:r>
            <a:r>
              <a:rPr lang="ca-ES" sz="3600" b="1" dirty="0" smtClean="0">
                <a:solidFill>
                  <a:srgbClr val="FF0000"/>
                </a:solidFill>
              </a:rPr>
              <a:t> </a:t>
            </a:r>
            <a:r>
              <a:rPr lang="ca-ES" sz="3600" b="1" dirty="0">
                <a:solidFill>
                  <a:srgbClr val="FF0000"/>
                </a:solidFill>
              </a:rPr>
              <a:t>fuels, 5 </a:t>
            </a:r>
            <a:r>
              <a:rPr lang="ca-ES" sz="3600" b="1" dirty="0" err="1">
                <a:solidFill>
                  <a:srgbClr val="FF0000"/>
                </a:solidFill>
              </a:rPr>
              <a:t>from</a:t>
            </a:r>
            <a:r>
              <a:rPr lang="ca-ES" sz="3600" b="1" dirty="0">
                <a:solidFill>
                  <a:srgbClr val="FF0000"/>
                </a:solidFill>
              </a:rPr>
              <a:t> </a:t>
            </a:r>
            <a:r>
              <a:rPr lang="ca-ES" sz="3600" b="1" dirty="0" err="1">
                <a:solidFill>
                  <a:srgbClr val="FF0000"/>
                </a:solidFill>
              </a:rPr>
              <a:t>land</a:t>
            </a:r>
            <a:r>
              <a:rPr lang="ca-ES" sz="3600" b="1" dirty="0">
                <a:solidFill>
                  <a:srgbClr val="FF0000"/>
                </a:solidFill>
              </a:rPr>
              <a:t> </a:t>
            </a:r>
            <a:r>
              <a:rPr lang="ca-ES" sz="3600" b="1" dirty="0" err="1">
                <a:solidFill>
                  <a:srgbClr val="FF0000"/>
                </a:solidFill>
              </a:rPr>
              <a:t>use</a:t>
            </a:r>
            <a:r>
              <a:rPr lang="ca-ES" sz="3600" b="1" dirty="0">
                <a:solidFill>
                  <a:srgbClr val="FF0000"/>
                </a:solidFill>
              </a:rPr>
              <a:t> </a:t>
            </a:r>
            <a:r>
              <a:rPr lang="ca-ES" sz="3600" b="1" dirty="0" err="1">
                <a:solidFill>
                  <a:srgbClr val="FF0000"/>
                </a:solidFill>
              </a:rPr>
              <a:t>changes</a:t>
            </a:r>
            <a:r>
              <a:rPr lang="ca-ES" sz="3600" b="1" dirty="0">
                <a:solidFill>
                  <a:srgbClr val="FF0000"/>
                </a:solidFill>
              </a:rPr>
              <a:t>). </a:t>
            </a:r>
            <a:r>
              <a:rPr lang="ca-ES" sz="3600" b="1" dirty="0" err="1">
                <a:solidFill>
                  <a:srgbClr val="FF0000"/>
                </a:solidFill>
              </a:rPr>
              <a:t>Very</a:t>
            </a:r>
            <a:r>
              <a:rPr lang="ca-ES" sz="3600" b="1" dirty="0">
                <a:solidFill>
                  <a:srgbClr val="FF0000"/>
                </a:solidFill>
              </a:rPr>
              <a:t> </a:t>
            </a:r>
            <a:r>
              <a:rPr lang="ca-ES" sz="3600" b="1" dirty="0" err="1">
                <a:solidFill>
                  <a:srgbClr val="FF0000"/>
                </a:solidFill>
              </a:rPr>
              <a:t>unequal</a:t>
            </a:r>
            <a:r>
              <a:rPr lang="ca-ES" sz="3600" b="1" dirty="0">
                <a:solidFill>
                  <a:srgbClr val="FF0000"/>
                </a:solidFill>
              </a:rPr>
              <a:t> </a:t>
            </a:r>
            <a:r>
              <a:rPr lang="ca-ES" sz="3600" b="1" dirty="0" err="1" smtClean="0">
                <a:solidFill>
                  <a:srgbClr val="FF0000"/>
                </a:solidFill>
              </a:rPr>
              <a:t>distribution</a:t>
            </a:r>
            <a:r>
              <a:rPr lang="ca-ES" sz="3600" b="1" dirty="0" smtClean="0">
                <a:solidFill>
                  <a:srgbClr val="FF0000"/>
                </a:solidFill>
              </a:rPr>
              <a:t> </a:t>
            </a:r>
            <a:r>
              <a:rPr lang="ca-ES" sz="3600" b="1" dirty="0">
                <a:solidFill>
                  <a:srgbClr val="FF0000"/>
                </a:solidFill>
              </a:rPr>
              <a:t>per </a:t>
            </a:r>
            <a:r>
              <a:rPr lang="ca-ES" sz="3600" b="1" dirty="0" err="1">
                <a:solidFill>
                  <a:srgbClr val="FF0000"/>
                </a:solidFill>
              </a:rPr>
              <a:t>capita</a:t>
            </a:r>
            <a:r>
              <a:rPr lang="ca-ES" sz="3600" b="1" dirty="0">
                <a:solidFill>
                  <a:srgbClr val="FF0000"/>
                </a:solidFill>
              </a:rPr>
              <a:t>. </a:t>
            </a:r>
            <a:r>
              <a:rPr lang="ca-ES" sz="3600" b="1" dirty="0" smtClean="0">
                <a:solidFill>
                  <a:srgbClr val="FF0000"/>
                </a:solidFill>
              </a:rPr>
              <a:t/>
            </a:r>
            <a:br>
              <a:rPr lang="ca-ES" sz="3600" b="1" dirty="0" smtClean="0">
                <a:solidFill>
                  <a:srgbClr val="FF0000"/>
                </a:solidFill>
              </a:rPr>
            </a:br>
            <a:r>
              <a:rPr lang="ca-E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</a:t>
            </a:r>
            <a:r>
              <a:rPr lang="ca-E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a-E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ca-E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a-E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</a:t>
            </a:r>
            <a:r>
              <a:rPr lang="ca-E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a-E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</a:t>
            </a:r>
            <a:r>
              <a:rPr lang="ca-E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a-E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  <a:r>
              <a:rPr lang="ca-E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a-E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half</a:t>
            </a:r>
            <a:r>
              <a:rPr lang="ca-E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 dirty="0" smtClean="0"/>
          </a:p>
          <a:p>
            <a:r>
              <a:rPr lang="ca-ES" b="1" dirty="0" err="1" smtClean="0"/>
              <a:t>The</a:t>
            </a:r>
            <a:r>
              <a:rPr lang="ca-ES" b="1" dirty="0" smtClean="0"/>
              <a:t> </a:t>
            </a:r>
            <a:r>
              <a:rPr lang="ca-ES" b="1" dirty="0" err="1" smtClean="0"/>
              <a:t>succesful</a:t>
            </a:r>
            <a:r>
              <a:rPr lang="ca-ES" b="1" dirty="0" smtClean="0"/>
              <a:t> LFFU, </a:t>
            </a:r>
            <a:r>
              <a:rPr lang="ca-ES" b="1" dirty="0" err="1" smtClean="0"/>
              <a:t>Blockadia</a:t>
            </a:r>
            <a:r>
              <a:rPr lang="ca-ES" b="1" dirty="0" smtClean="0"/>
              <a:t>, </a:t>
            </a:r>
            <a:r>
              <a:rPr lang="ca-ES" b="1" dirty="0" err="1" smtClean="0"/>
              <a:t>Yasunization</a:t>
            </a:r>
            <a:r>
              <a:rPr lang="ca-ES" b="1" dirty="0" smtClean="0"/>
              <a:t>/</a:t>
            </a:r>
            <a:r>
              <a:rPr lang="ca-ES" b="1" dirty="0" err="1" smtClean="0"/>
              <a:t>Ogonization</a:t>
            </a:r>
            <a:r>
              <a:rPr lang="ca-ES" b="1" dirty="0" smtClean="0"/>
              <a:t> cases  </a:t>
            </a:r>
            <a:r>
              <a:rPr lang="ca-ES" b="1" dirty="0" err="1" smtClean="0"/>
              <a:t>recorded</a:t>
            </a:r>
            <a:r>
              <a:rPr lang="ca-ES" b="1" dirty="0" smtClean="0"/>
              <a:t> in </a:t>
            </a:r>
            <a:r>
              <a:rPr lang="ca-ES" b="1" dirty="0" err="1" smtClean="0"/>
              <a:t>the</a:t>
            </a:r>
            <a:r>
              <a:rPr lang="ca-ES" b="1" dirty="0" smtClean="0"/>
              <a:t> </a:t>
            </a:r>
            <a:r>
              <a:rPr lang="ca-ES" b="1" dirty="0" err="1" smtClean="0"/>
              <a:t>EJAtlas</a:t>
            </a:r>
            <a:r>
              <a:rPr lang="ca-ES" b="1" dirty="0" smtClean="0"/>
              <a:t> </a:t>
            </a:r>
            <a:r>
              <a:rPr lang="ca-ES" b="1" dirty="0" err="1" smtClean="0"/>
              <a:t>amount</a:t>
            </a:r>
            <a:r>
              <a:rPr lang="ca-ES" b="1" dirty="0" smtClean="0"/>
              <a:t> </a:t>
            </a:r>
            <a:r>
              <a:rPr lang="ca-ES" b="1" dirty="0" err="1" smtClean="0"/>
              <a:t>perhaps</a:t>
            </a:r>
            <a:r>
              <a:rPr lang="ca-ES" b="1" dirty="0" smtClean="0"/>
              <a:t> to 5 </a:t>
            </a:r>
            <a:r>
              <a:rPr lang="ca-ES" b="1" dirty="0" err="1" smtClean="0"/>
              <a:t>billion</a:t>
            </a:r>
            <a:r>
              <a:rPr lang="ca-ES" b="1" dirty="0" smtClean="0"/>
              <a:t> tons (per </a:t>
            </a:r>
            <a:r>
              <a:rPr lang="ca-ES" b="1" dirty="0" err="1" smtClean="0"/>
              <a:t>year</a:t>
            </a:r>
            <a:r>
              <a:rPr lang="ca-ES" b="1" dirty="0" smtClean="0"/>
              <a:t>). </a:t>
            </a:r>
            <a:endParaRPr lang="ca-ES" b="1" dirty="0"/>
          </a:p>
        </p:txBody>
      </p:sp>
    </p:spTree>
    <p:extLst>
      <p:ext uri="{BB962C8B-B14F-4D97-AF65-F5344CB8AC3E}">
        <p14:creationId xmlns:p14="http://schemas.microsoft.com/office/powerpoint/2010/main" val="18771979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2804"/>
          </a:xfrm>
        </p:spPr>
        <p:txBody>
          <a:bodyPr>
            <a:normAutofit fontScale="90000"/>
          </a:bodyPr>
          <a:lstStyle/>
          <a:p>
            <a:r>
              <a:rPr lang="en-US" sz="2700" dirty="0" smtClean="0">
                <a:solidFill>
                  <a:srgbClr val="FF0000"/>
                </a:solidFill>
              </a:rPr>
              <a:t/>
            </a:r>
            <a:br>
              <a:rPr lang="en-US" sz="2700" dirty="0" smtClean="0">
                <a:solidFill>
                  <a:srgbClr val="FF0000"/>
                </a:solidFill>
              </a:rPr>
            </a:br>
            <a:r>
              <a:rPr lang="en-US" sz="2700" dirty="0">
                <a:solidFill>
                  <a:srgbClr val="FF0000"/>
                </a:solidFill>
              </a:rPr>
              <a:t/>
            </a:r>
            <a:br>
              <a:rPr lang="en-US" sz="2700" dirty="0">
                <a:solidFill>
                  <a:srgbClr val="FF0000"/>
                </a:solidFill>
              </a:rPr>
            </a:br>
            <a:r>
              <a:rPr lang="en-US" sz="2700" dirty="0" smtClean="0">
                <a:solidFill>
                  <a:srgbClr val="FF0000"/>
                </a:solidFill>
              </a:rPr>
              <a:t>EJOLT</a:t>
            </a:r>
            <a:r>
              <a:rPr lang="en-US" sz="2700" dirty="0">
                <a:solidFill>
                  <a:srgbClr val="FF0000"/>
                </a:solidFill>
              </a:rPr>
              <a:t>, </a:t>
            </a:r>
            <a:r>
              <a:rPr lang="en-US" sz="2700" dirty="0" err="1">
                <a:solidFill>
                  <a:srgbClr val="FF0000"/>
                </a:solidFill>
              </a:rPr>
              <a:t>EnvJustice</a:t>
            </a:r>
            <a:r>
              <a:rPr lang="en-US" sz="2700" dirty="0">
                <a:solidFill>
                  <a:srgbClr val="FF0000"/>
                </a:solidFill>
              </a:rPr>
              <a:t> and </a:t>
            </a:r>
            <a:r>
              <a:rPr lang="en-US" sz="2700" dirty="0" err="1">
                <a:solidFill>
                  <a:srgbClr val="FF0000"/>
                </a:solidFill>
              </a:rPr>
              <a:t>EJAtlas</a:t>
            </a:r>
            <a:r>
              <a:rPr lang="en-US" sz="2700" dirty="0">
                <a:solidFill>
                  <a:srgbClr val="FF0000"/>
                </a:solidFill>
              </a:rPr>
              <a:t> main work on Leaving Fossil Fuels Underground (LFFU) 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r>
              <a:rPr lang="en-US" sz="2700" dirty="0" smtClean="0">
                <a:solidFill>
                  <a:srgbClr val="FF0000"/>
                </a:solidFill>
                <a:hlinkClick r:id="rId2"/>
              </a:rPr>
              <a:t>www.envjustice.org</a:t>
            </a:r>
            <a:r>
              <a:rPr lang="en-US" sz="2700" dirty="0" smtClean="0">
                <a:solidFill>
                  <a:srgbClr val="FF0000"/>
                </a:solidFill>
              </a:rPr>
              <a:t/>
            </a:r>
            <a:br>
              <a:rPr lang="en-US" sz="2700" dirty="0" smtClean="0">
                <a:solidFill>
                  <a:srgbClr val="FF0000"/>
                </a:solidFill>
              </a:rPr>
            </a:br>
            <a:r>
              <a:rPr lang="en-US" sz="2700" dirty="0">
                <a:solidFill>
                  <a:srgbClr val="FF0000"/>
                </a:solidFill>
              </a:rPr>
              <a:t/>
            </a:r>
            <a:br>
              <a:rPr lang="en-US" sz="2700" dirty="0">
                <a:solidFill>
                  <a:srgbClr val="FF0000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838200" y="963386"/>
            <a:ext cx="10515600" cy="54503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a-ES" sz="1800" dirty="0" smtClean="0"/>
              <a:t>1) </a:t>
            </a:r>
            <a:r>
              <a:rPr lang="ca-ES" sz="1800" dirty="0" err="1" smtClean="0"/>
              <a:t>Towards</a:t>
            </a:r>
            <a:r>
              <a:rPr lang="ca-ES" sz="1800" dirty="0" smtClean="0"/>
              <a:t> </a:t>
            </a:r>
            <a:r>
              <a:rPr lang="ca-ES" sz="1800" dirty="0"/>
              <a:t>a Post-</a:t>
            </a:r>
            <a:r>
              <a:rPr lang="ca-ES" sz="1800" dirty="0" err="1"/>
              <a:t>oil</a:t>
            </a:r>
            <a:r>
              <a:rPr lang="ca-ES" sz="1800" dirty="0"/>
              <a:t> </a:t>
            </a:r>
            <a:r>
              <a:rPr lang="ca-ES" sz="1800" dirty="0" err="1"/>
              <a:t>Civilization</a:t>
            </a:r>
            <a:r>
              <a:rPr lang="ca-ES" sz="1800" dirty="0"/>
              <a:t>. </a:t>
            </a:r>
            <a:r>
              <a:rPr lang="ca-ES" sz="1800" dirty="0" err="1"/>
              <a:t>Yasunization</a:t>
            </a:r>
            <a:r>
              <a:rPr lang="ca-ES" sz="1800" dirty="0"/>
              <a:t> </a:t>
            </a:r>
            <a:r>
              <a:rPr lang="ca-ES" sz="1800" dirty="0" err="1"/>
              <a:t>and</a:t>
            </a:r>
            <a:r>
              <a:rPr lang="ca-ES" sz="1800" dirty="0"/>
              <a:t> </a:t>
            </a:r>
            <a:r>
              <a:rPr lang="ca-ES" sz="1800" dirty="0" err="1"/>
              <a:t>Other</a:t>
            </a:r>
            <a:r>
              <a:rPr lang="ca-ES" sz="1800" dirty="0"/>
              <a:t> </a:t>
            </a:r>
            <a:r>
              <a:rPr lang="ca-ES" sz="1800" dirty="0" err="1"/>
              <a:t>Initiatives</a:t>
            </a:r>
            <a:r>
              <a:rPr lang="ca-ES" sz="1800" dirty="0"/>
              <a:t> to </a:t>
            </a:r>
            <a:r>
              <a:rPr lang="ca-ES" sz="1800" dirty="0" err="1"/>
              <a:t>Leave</a:t>
            </a:r>
            <a:r>
              <a:rPr lang="ca-ES" sz="1800" dirty="0"/>
              <a:t> </a:t>
            </a:r>
            <a:r>
              <a:rPr lang="ca-ES" sz="1800" dirty="0" err="1"/>
              <a:t>Fossil</a:t>
            </a:r>
            <a:r>
              <a:rPr lang="ca-ES" sz="1800" dirty="0"/>
              <a:t> Fuels in </a:t>
            </a:r>
            <a:r>
              <a:rPr lang="ca-ES" sz="1800" dirty="0" err="1"/>
              <a:t>the</a:t>
            </a:r>
            <a:r>
              <a:rPr lang="ca-ES" sz="1800" dirty="0"/>
              <a:t> </a:t>
            </a:r>
            <a:r>
              <a:rPr lang="ca-ES" sz="1800" dirty="0" err="1"/>
              <a:t>Soil</a:t>
            </a:r>
            <a:r>
              <a:rPr lang="ca-ES" sz="1800" dirty="0" smtClean="0"/>
              <a:t>.  </a:t>
            </a:r>
            <a:r>
              <a:rPr lang="ca-ES" sz="1800" dirty="0" err="1" smtClean="0"/>
              <a:t>By</a:t>
            </a:r>
            <a:r>
              <a:rPr lang="ca-ES" sz="1800" dirty="0" smtClean="0"/>
              <a:t> </a:t>
            </a:r>
            <a:r>
              <a:rPr lang="ca-ES" sz="1800" dirty="0" err="1" smtClean="0"/>
              <a:t>Leah</a:t>
            </a:r>
            <a:r>
              <a:rPr lang="ca-ES" sz="1800" dirty="0" smtClean="0"/>
              <a:t> </a:t>
            </a:r>
            <a:r>
              <a:rPr lang="ca-ES" sz="1800" dirty="0" err="1" smtClean="0"/>
              <a:t>Temper</a:t>
            </a:r>
            <a:r>
              <a:rPr lang="ca-ES" sz="1800" dirty="0" smtClean="0"/>
              <a:t> et al ,  EJOLT </a:t>
            </a:r>
            <a:r>
              <a:rPr lang="ca-ES" sz="1800" dirty="0"/>
              <a:t>report n. 6, 2013: </a:t>
            </a:r>
            <a:r>
              <a:rPr lang="ca-ES" sz="1800" dirty="0">
                <a:hlinkClick r:id="rId3"/>
              </a:rPr>
              <a:t>http://www.ejolt.org/2013/05/towards-a-post-oil-civilization-yasunization-and-other-initiatives-to-leave-fossil-fuels-in-the-soil</a:t>
            </a:r>
            <a:r>
              <a:rPr lang="ca-ES" sz="1800" dirty="0" smtClean="0">
                <a:hlinkClick r:id="rId3"/>
              </a:rPr>
              <a:t>/</a:t>
            </a:r>
            <a:endParaRPr lang="ca-ES" sz="1800" dirty="0" smtClean="0"/>
          </a:p>
          <a:p>
            <a:pPr marL="0" indent="0">
              <a:buNone/>
            </a:pPr>
            <a:r>
              <a:rPr lang="ca-ES" sz="1800" dirty="0" smtClean="0"/>
              <a:t>2</a:t>
            </a:r>
            <a:r>
              <a:rPr lang="ca-ES" sz="1800" dirty="0"/>
              <a:t>) </a:t>
            </a:r>
            <a:r>
              <a:rPr lang="ca-ES" sz="1800" dirty="0" err="1"/>
              <a:t>Featured</a:t>
            </a:r>
            <a:r>
              <a:rPr lang="ca-ES" sz="1800" dirty="0"/>
              <a:t> </a:t>
            </a:r>
            <a:r>
              <a:rPr lang="ca-ES" sz="1800" dirty="0" err="1"/>
              <a:t>Blockadia</a:t>
            </a:r>
            <a:r>
              <a:rPr lang="ca-ES" sz="1800" dirty="0"/>
              <a:t> </a:t>
            </a:r>
            <a:r>
              <a:rPr lang="ca-ES" sz="1800" dirty="0" err="1"/>
              <a:t>Map</a:t>
            </a:r>
            <a:r>
              <a:rPr lang="ca-ES" sz="1800" dirty="0"/>
              <a:t> in </a:t>
            </a:r>
            <a:r>
              <a:rPr lang="ca-ES" sz="1800" dirty="0" err="1"/>
              <a:t>the</a:t>
            </a:r>
            <a:r>
              <a:rPr lang="ca-ES" sz="1800" dirty="0"/>
              <a:t> </a:t>
            </a:r>
            <a:r>
              <a:rPr lang="ca-ES" sz="1800" dirty="0" err="1"/>
              <a:t>EJAtlas</a:t>
            </a:r>
            <a:r>
              <a:rPr lang="ca-ES" sz="1800" dirty="0"/>
              <a:t> (2018</a:t>
            </a:r>
            <a:r>
              <a:rPr lang="ca-ES" sz="1800" dirty="0" smtClean="0"/>
              <a:t>), </a:t>
            </a:r>
            <a:r>
              <a:rPr lang="ca-ES" sz="1800" dirty="0" err="1" smtClean="0"/>
              <a:t>co-ordinated</a:t>
            </a:r>
            <a:r>
              <a:rPr lang="ca-ES" sz="1800" dirty="0" smtClean="0"/>
              <a:t> </a:t>
            </a:r>
            <a:r>
              <a:rPr lang="ca-ES" sz="1800" dirty="0" err="1"/>
              <a:t>by</a:t>
            </a:r>
            <a:r>
              <a:rPr lang="ca-ES" sz="1800" dirty="0"/>
              <a:t> Alice Owen </a:t>
            </a:r>
            <a:r>
              <a:rPr lang="ca-ES" sz="1800" dirty="0" err="1"/>
              <a:t>and</a:t>
            </a:r>
            <a:r>
              <a:rPr lang="ca-ES" sz="1800" dirty="0"/>
              <a:t> Daria </a:t>
            </a:r>
            <a:r>
              <a:rPr lang="ca-ES" sz="1800" dirty="0" err="1"/>
              <a:t>Rivin</a:t>
            </a:r>
            <a:r>
              <a:rPr lang="ca-ES" sz="1800" dirty="0"/>
              <a:t>, Student </a:t>
            </a:r>
            <a:r>
              <a:rPr lang="ca-ES" sz="1800" dirty="0" err="1"/>
              <a:t>Researchers</a:t>
            </a:r>
            <a:r>
              <a:rPr lang="ca-ES" sz="1800" dirty="0"/>
              <a:t> </a:t>
            </a:r>
            <a:r>
              <a:rPr lang="ca-ES" sz="1800" dirty="0" err="1"/>
              <a:t>at</a:t>
            </a:r>
            <a:r>
              <a:rPr lang="ca-ES" sz="1800" dirty="0"/>
              <a:t> </a:t>
            </a:r>
            <a:r>
              <a:rPr lang="ca-ES" sz="1800" dirty="0" err="1"/>
              <a:t>Lund</a:t>
            </a:r>
            <a:r>
              <a:rPr lang="ca-ES" sz="1800" dirty="0"/>
              <a:t> University/ICTA-UAB, </a:t>
            </a:r>
            <a:r>
              <a:rPr lang="ca-ES" sz="1800" dirty="0" err="1"/>
              <a:t>and</a:t>
            </a:r>
            <a:r>
              <a:rPr lang="ca-ES" sz="1800" dirty="0"/>
              <a:t> </a:t>
            </a:r>
            <a:r>
              <a:rPr lang="ca-ES" sz="1800" dirty="0" err="1"/>
              <a:t>Ende</a:t>
            </a:r>
            <a:r>
              <a:rPr lang="ca-ES" sz="1800" dirty="0"/>
              <a:t> </a:t>
            </a:r>
            <a:r>
              <a:rPr lang="ca-ES" sz="1800" dirty="0" err="1"/>
              <a:t>Gelände</a:t>
            </a:r>
            <a:r>
              <a:rPr lang="ca-ES" sz="1800" dirty="0"/>
              <a:t> </a:t>
            </a:r>
            <a:r>
              <a:rPr lang="ca-ES" sz="1800" dirty="0" err="1" smtClean="0"/>
              <a:t>activists</a:t>
            </a:r>
            <a:r>
              <a:rPr lang="ca-ES" sz="1800" dirty="0" smtClean="0"/>
              <a:t>, </a:t>
            </a:r>
            <a:r>
              <a:rPr lang="ca-ES" sz="1800" dirty="0" err="1" smtClean="0"/>
              <a:t>and</a:t>
            </a:r>
            <a:r>
              <a:rPr lang="ca-ES" sz="1800" dirty="0" smtClean="0"/>
              <a:t> </a:t>
            </a:r>
            <a:r>
              <a:rPr lang="ca-ES" sz="1800" dirty="0"/>
              <a:t>Andrea Cardoso of </a:t>
            </a:r>
            <a:r>
              <a:rPr lang="ca-ES" sz="1800" dirty="0" err="1"/>
              <a:t>Universidad</a:t>
            </a:r>
            <a:r>
              <a:rPr lang="ca-ES" sz="1800" dirty="0"/>
              <a:t> del Magdalena, </a:t>
            </a:r>
            <a:r>
              <a:rPr lang="ca-ES" sz="1800" dirty="0" err="1"/>
              <a:t>Colombia</a:t>
            </a:r>
            <a:r>
              <a:rPr lang="ca-ES" sz="1800" dirty="0"/>
              <a:t>, </a:t>
            </a:r>
            <a:r>
              <a:rPr lang="ca-ES" sz="1800" dirty="0" err="1" smtClean="0"/>
              <a:t>Brototi</a:t>
            </a:r>
            <a:r>
              <a:rPr lang="ca-ES" sz="1800" dirty="0" smtClean="0"/>
              <a:t> </a:t>
            </a:r>
            <a:r>
              <a:rPr lang="ca-ES" sz="1800" dirty="0"/>
              <a:t>Roy </a:t>
            </a:r>
            <a:r>
              <a:rPr lang="ca-ES" sz="1800" dirty="0" err="1"/>
              <a:t>and</a:t>
            </a:r>
            <a:r>
              <a:rPr lang="ca-ES" sz="1800" dirty="0"/>
              <a:t> Daniela del </a:t>
            </a:r>
            <a:r>
              <a:rPr lang="ca-ES" sz="1800" dirty="0" err="1"/>
              <a:t>Bene</a:t>
            </a:r>
            <a:r>
              <a:rPr lang="ca-ES" sz="1800" dirty="0"/>
              <a:t>, </a:t>
            </a:r>
            <a:r>
              <a:rPr lang="ca-ES" sz="1800" dirty="0" err="1"/>
              <a:t>PhD</a:t>
            </a:r>
            <a:r>
              <a:rPr lang="ca-ES" sz="1800" dirty="0"/>
              <a:t> candidates </a:t>
            </a:r>
            <a:r>
              <a:rPr lang="ca-ES" sz="1800" dirty="0" err="1"/>
              <a:t>at</a:t>
            </a:r>
            <a:r>
              <a:rPr lang="ca-ES" sz="1800" dirty="0"/>
              <a:t> </a:t>
            </a:r>
            <a:r>
              <a:rPr lang="ca-ES" sz="1800" dirty="0" err="1"/>
              <a:t>the</a:t>
            </a:r>
            <a:r>
              <a:rPr lang="ca-ES" sz="1800" dirty="0"/>
              <a:t> </a:t>
            </a:r>
            <a:r>
              <a:rPr lang="ca-ES" sz="1800" dirty="0" err="1"/>
              <a:t>Institute</a:t>
            </a:r>
            <a:r>
              <a:rPr lang="ca-ES" sz="1800" dirty="0"/>
              <a:t> of </a:t>
            </a:r>
            <a:r>
              <a:rPr lang="ca-ES" sz="1800" dirty="0" err="1"/>
              <a:t>Environmental</a:t>
            </a:r>
            <a:r>
              <a:rPr lang="ca-ES" sz="1800" dirty="0"/>
              <a:t> </a:t>
            </a:r>
            <a:r>
              <a:rPr lang="ca-ES" sz="1800" dirty="0" err="1"/>
              <a:t>Science</a:t>
            </a:r>
            <a:r>
              <a:rPr lang="ca-ES" sz="1800" dirty="0"/>
              <a:t> </a:t>
            </a:r>
            <a:r>
              <a:rPr lang="ca-ES" sz="1800" dirty="0" err="1"/>
              <a:t>and</a:t>
            </a:r>
            <a:r>
              <a:rPr lang="ca-ES" sz="1800" dirty="0"/>
              <a:t> Technology, Universitat Autònoma de Barcelona. </a:t>
            </a:r>
            <a:r>
              <a:rPr lang="ca-ES" sz="1800" dirty="0" err="1" smtClean="0"/>
              <a:t>Featured</a:t>
            </a:r>
            <a:r>
              <a:rPr lang="ca-ES" sz="1800" dirty="0" smtClean="0"/>
              <a:t> </a:t>
            </a:r>
            <a:r>
              <a:rPr lang="ca-ES" sz="1800" dirty="0" err="1"/>
              <a:t>Blockadia</a:t>
            </a:r>
            <a:r>
              <a:rPr lang="ca-ES" sz="1800" dirty="0"/>
              <a:t> </a:t>
            </a:r>
            <a:r>
              <a:rPr lang="ca-ES" sz="1800" dirty="0" err="1"/>
              <a:t>map</a:t>
            </a:r>
            <a:r>
              <a:rPr lang="ca-ES" sz="1800" dirty="0"/>
              <a:t>: </a:t>
            </a:r>
            <a:r>
              <a:rPr lang="ca-ES" sz="1800" dirty="0">
                <a:hlinkClick r:id="rId4"/>
              </a:rPr>
              <a:t>https://ejatlas.org/featured/blockadia</a:t>
            </a:r>
            <a:r>
              <a:rPr lang="ca-ES" sz="1800" dirty="0" smtClean="0"/>
              <a:t>.</a:t>
            </a:r>
          </a:p>
          <a:p>
            <a:pPr marL="0" indent="0">
              <a:buNone/>
            </a:pPr>
            <a:r>
              <a:rPr lang="ca-ES" sz="1800" dirty="0" smtClean="0"/>
              <a:t>3</a:t>
            </a:r>
            <a:r>
              <a:rPr lang="ca-ES" sz="1800" dirty="0"/>
              <a:t>) </a:t>
            </a:r>
            <a:r>
              <a:rPr lang="ca-ES" sz="1800" dirty="0" err="1"/>
              <a:t>Blockadia</a:t>
            </a:r>
            <a:r>
              <a:rPr lang="ca-ES" sz="1800" dirty="0"/>
              <a:t>: </a:t>
            </a:r>
            <a:r>
              <a:rPr lang="ca-ES" sz="1800" dirty="0" err="1"/>
              <a:t>grassroots</a:t>
            </a:r>
            <a:r>
              <a:rPr lang="ca-ES" sz="1800" dirty="0"/>
              <a:t> </a:t>
            </a:r>
            <a:r>
              <a:rPr lang="ca-ES" sz="1800" dirty="0" err="1"/>
              <a:t>movements</a:t>
            </a:r>
            <a:r>
              <a:rPr lang="ca-ES" sz="1800" dirty="0"/>
              <a:t> </a:t>
            </a:r>
            <a:r>
              <a:rPr lang="ca-ES" sz="1800" dirty="0" err="1"/>
              <a:t>against</a:t>
            </a:r>
            <a:r>
              <a:rPr lang="ca-ES" sz="1800" dirty="0"/>
              <a:t> </a:t>
            </a:r>
            <a:r>
              <a:rPr lang="ca-ES" sz="1800" dirty="0" err="1"/>
              <a:t>fossil</a:t>
            </a:r>
            <a:r>
              <a:rPr lang="ca-ES" sz="1800" dirty="0"/>
              <a:t> fuels </a:t>
            </a:r>
            <a:r>
              <a:rPr lang="ca-ES" sz="1800" dirty="0" err="1"/>
              <a:t>and</a:t>
            </a:r>
            <a:r>
              <a:rPr lang="ca-ES" sz="1800" dirty="0"/>
              <a:t> for </a:t>
            </a:r>
            <a:r>
              <a:rPr lang="ca-ES" sz="1800" dirty="0" err="1"/>
              <a:t>climate</a:t>
            </a:r>
            <a:r>
              <a:rPr lang="ca-ES" sz="1800" dirty="0"/>
              <a:t> </a:t>
            </a:r>
            <a:r>
              <a:rPr lang="ca-ES" sz="1800" dirty="0" err="1"/>
              <a:t>justice</a:t>
            </a:r>
            <a:r>
              <a:rPr lang="ca-ES" sz="1800" dirty="0"/>
              <a:t> (in </a:t>
            </a:r>
            <a:r>
              <a:rPr lang="ca-ES" sz="1800" dirty="0" err="1"/>
              <a:t>Spanish</a:t>
            </a:r>
            <a:r>
              <a:rPr lang="ca-ES" sz="1800" dirty="0" smtClean="0"/>
              <a:t>). J. </a:t>
            </a:r>
            <a:r>
              <a:rPr lang="ca-ES" sz="1800" dirty="0"/>
              <a:t>Martínez-Alier; Alice Owen; </a:t>
            </a:r>
            <a:r>
              <a:rPr lang="ca-ES" sz="1800" dirty="0" err="1"/>
              <a:t>Brototi</a:t>
            </a:r>
            <a:r>
              <a:rPr lang="ca-ES" sz="1800" dirty="0"/>
              <a:t> Roy; Daniela Del </a:t>
            </a:r>
            <a:r>
              <a:rPr lang="ca-ES" sz="1800" dirty="0" err="1"/>
              <a:t>Bene</a:t>
            </a:r>
            <a:r>
              <a:rPr lang="ca-ES" sz="1800" dirty="0"/>
              <a:t>, Daria </a:t>
            </a:r>
            <a:r>
              <a:rPr lang="ca-ES" sz="1800" dirty="0" err="1" smtClean="0"/>
              <a:t>Rivin</a:t>
            </a:r>
            <a:r>
              <a:rPr lang="ca-ES" sz="1800" dirty="0" smtClean="0"/>
              <a:t>. Anuari </a:t>
            </a:r>
            <a:r>
              <a:rPr lang="ca-ES" sz="1800" dirty="0"/>
              <a:t>CIDOB. Barcelona, 2018: </a:t>
            </a:r>
            <a:r>
              <a:rPr lang="ca-ES" sz="1800" dirty="0">
                <a:hlinkClick r:id="rId5"/>
              </a:rPr>
              <a:t>https://</a:t>
            </a:r>
            <a:r>
              <a:rPr lang="ca-ES" sz="1800" dirty="0" smtClean="0">
                <a:hlinkClick r:id="rId5"/>
              </a:rPr>
              <a:t>www.raco.cat/index.php/AnuarioCIDOB/article/view/348692</a:t>
            </a:r>
            <a:endParaRPr lang="ca-ES" sz="1800" dirty="0" smtClean="0"/>
          </a:p>
          <a:p>
            <a:pPr marL="0" indent="0">
              <a:buNone/>
            </a:pPr>
            <a:r>
              <a:rPr lang="ca-ES" sz="1800" dirty="0" smtClean="0"/>
              <a:t>4</a:t>
            </a:r>
            <a:r>
              <a:rPr lang="ca-ES" sz="1800" dirty="0"/>
              <a:t>) </a:t>
            </a:r>
            <a:r>
              <a:rPr lang="ca-ES" sz="1800" dirty="0" err="1"/>
              <a:t>Movements</a:t>
            </a:r>
            <a:r>
              <a:rPr lang="ca-ES" sz="1800" dirty="0"/>
              <a:t> </a:t>
            </a:r>
            <a:r>
              <a:rPr lang="ca-ES" sz="1800" dirty="0" err="1"/>
              <a:t>shaping</a:t>
            </a:r>
            <a:r>
              <a:rPr lang="ca-ES" sz="1800" dirty="0"/>
              <a:t> </a:t>
            </a:r>
            <a:r>
              <a:rPr lang="ca-ES" sz="1800" dirty="0" err="1"/>
              <a:t>climate</a:t>
            </a:r>
            <a:r>
              <a:rPr lang="ca-ES" sz="1800" dirty="0"/>
              <a:t> futures: A </a:t>
            </a:r>
            <a:r>
              <a:rPr lang="ca-ES" sz="1800" dirty="0" err="1"/>
              <a:t>systematic</a:t>
            </a:r>
            <a:r>
              <a:rPr lang="ca-ES" sz="1800" dirty="0"/>
              <a:t> </a:t>
            </a:r>
            <a:r>
              <a:rPr lang="ca-ES" sz="1800" dirty="0" err="1"/>
              <a:t>mapping</a:t>
            </a:r>
            <a:r>
              <a:rPr lang="ca-ES" sz="1800" dirty="0"/>
              <a:t> of protests </a:t>
            </a:r>
            <a:r>
              <a:rPr lang="ca-ES" sz="1800" dirty="0" err="1"/>
              <a:t>against</a:t>
            </a:r>
            <a:r>
              <a:rPr lang="ca-ES" sz="1800" dirty="0"/>
              <a:t> </a:t>
            </a:r>
            <a:r>
              <a:rPr lang="ca-ES" sz="1800" dirty="0" err="1"/>
              <a:t>fossil</a:t>
            </a:r>
            <a:r>
              <a:rPr lang="ca-ES" sz="1800" dirty="0"/>
              <a:t> fuel </a:t>
            </a:r>
            <a:r>
              <a:rPr lang="ca-ES" sz="1800" dirty="0" err="1"/>
              <a:t>and</a:t>
            </a:r>
            <a:r>
              <a:rPr lang="ca-ES" sz="1800" dirty="0"/>
              <a:t> </a:t>
            </a:r>
            <a:r>
              <a:rPr lang="ca-ES" sz="1800" dirty="0" err="1"/>
              <a:t>low-carbon</a:t>
            </a:r>
            <a:r>
              <a:rPr lang="ca-ES" sz="1800" dirty="0"/>
              <a:t> </a:t>
            </a:r>
            <a:r>
              <a:rPr lang="ca-ES" sz="1800" dirty="0" err="1"/>
              <a:t>energy</a:t>
            </a:r>
            <a:r>
              <a:rPr lang="ca-ES" sz="1800" dirty="0"/>
              <a:t> </a:t>
            </a:r>
            <a:r>
              <a:rPr lang="ca-ES" sz="1800" dirty="0" err="1" smtClean="0"/>
              <a:t>projects</a:t>
            </a:r>
            <a:r>
              <a:rPr lang="ca-ES" sz="1800" dirty="0" smtClean="0"/>
              <a:t>. </a:t>
            </a:r>
            <a:r>
              <a:rPr lang="ca-ES" sz="1800" dirty="0" err="1" smtClean="0"/>
              <a:t>By</a:t>
            </a:r>
            <a:r>
              <a:rPr lang="ca-ES" sz="1800" dirty="0" smtClean="0"/>
              <a:t> </a:t>
            </a:r>
            <a:r>
              <a:rPr lang="ca-ES" sz="1800" dirty="0" err="1"/>
              <a:t>Leah</a:t>
            </a:r>
            <a:r>
              <a:rPr lang="ca-ES" sz="1800" dirty="0"/>
              <a:t> </a:t>
            </a:r>
            <a:r>
              <a:rPr lang="ca-ES" sz="1800" dirty="0" err="1"/>
              <a:t>Temper</a:t>
            </a:r>
            <a:r>
              <a:rPr lang="ca-ES" sz="1800" dirty="0"/>
              <a:t>, Sofia Avila, Daniela Del </a:t>
            </a:r>
            <a:r>
              <a:rPr lang="ca-ES" sz="1800" dirty="0" err="1"/>
              <a:t>Bene</a:t>
            </a:r>
            <a:r>
              <a:rPr lang="ca-ES" sz="1800" dirty="0"/>
              <a:t>, </a:t>
            </a:r>
            <a:r>
              <a:rPr lang="ca-ES" sz="1800" dirty="0" err="1" smtClean="0"/>
              <a:t>Jen</a:t>
            </a:r>
            <a:r>
              <a:rPr lang="ca-ES" sz="1800" dirty="0" smtClean="0"/>
              <a:t> </a:t>
            </a:r>
            <a:r>
              <a:rPr lang="ca-ES" sz="1800" dirty="0" err="1"/>
              <a:t>Gobby</a:t>
            </a:r>
            <a:r>
              <a:rPr lang="ca-ES" sz="1800" dirty="0"/>
              <a:t>, </a:t>
            </a:r>
            <a:r>
              <a:rPr lang="ca-ES" sz="1800" dirty="0" smtClean="0"/>
              <a:t>N. </a:t>
            </a:r>
            <a:r>
              <a:rPr lang="ca-ES" sz="1800" dirty="0" err="1"/>
              <a:t>Kosoy</a:t>
            </a:r>
            <a:r>
              <a:rPr lang="ca-ES" sz="1800" dirty="0"/>
              <a:t>, </a:t>
            </a:r>
            <a:r>
              <a:rPr lang="ca-ES" sz="1800" dirty="0" err="1" smtClean="0"/>
              <a:t>Ph</a:t>
            </a:r>
            <a:r>
              <a:rPr lang="ca-ES" sz="1800" dirty="0" smtClean="0"/>
              <a:t>. Le </a:t>
            </a:r>
            <a:r>
              <a:rPr lang="ca-ES" sz="1800" dirty="0" err="1"/>
              <a:t>Billon</a:t>
            </a:r>
            <a:r>
              <a:rPr lang="ca-ES" sz="1800" dirty="0"/>
              <a:t>, </a:t>
            </a:r>
            <a:r>
              <a:rPr lang="ca-ES" sz="1800" dirty="0" smtClean="0"/>
              <a:t>J. </a:t>
            </a:r>
            <a:r>
              <a:rPr lang="ca-ES" sz="1800" dirty="0" err="1"/>
              <a:t>Martinez</a:t>
            </a:r>
            <a:r>
              <a:rPr lang="ca-ES" sz="1800" dirty="0"/>
              <a:t>-Alier, Patricia Perkins, </a:t>
            </a:r>
            <a:r>
              <a:rPr lang="ca-ES" sz="1800" dirty="0" err="1"/>
              <a:t>Brototi</a:t>
            </a:r>
            <a:r>
              <a:rPr lang="ca-ES" sz="1800" dirty="0"/>
              <a:t> Roy, </a:t>
            </a:r>
            <a:r>
              <a:rPr lang="ca-ES" sz="1800" dirty="0" err="1"/>
              <a:t>Arnim</a:t>
            </a:r>
            <a:r>
              <a:rPr lang="ca-ES" sz="1800" dirty="0"/>
              <a:t> </a:t>
            </a:r>
            <a:r>
              <a:rPr lang="ca-ES" sz="1800" dirty="0" err="1"/>
              <a:t>Scheidel</a:t>
            </a:r>
            <a:r>
              <a:rPr lang="ca-ES" sz="1800" dirty="0"/>
              <a:t> </a:t>
            </a:r>
            <a:r>
              <a:rPr lang="ca-ES" sz="1800" dirty="0" err="1"/>
              <a:t>and</a:t>
            </a:r>
            <a:r>
              <a:rPr lang="ca-ES" sz="1800" dirty="0"/>
              <a:t> Mariana Walter</a:t>
            </a:r>
            <a:r>
              <a:rPr lang="ca-ES" sz="1800" dirty="0" smtClean="0"/>
              <a:t>..  </a:t>
            </a:r>
            <a:r>
              <a:rPr lang="ca-ES" sz="1800" dirty="0" err="1" smtClean="0"/>
              <a:t>Environmental</a:t>
            </a:r>
            <a:r>
              <a:rPr lang="ca-ES" sz="1800" dirty="0" smtClean="0"/>
              <a:t> </a:t>
            </a:r>
            <a:r>
              <a:rPr lang="ca-ES" sz="1800" dirty="0" err="1"/>
              <a:t>Research</a:t>
            </a:r>
            <a:r>
              <a:rPr lang="ca-ES" sz="1800" dirty="0"/>
              <a:t> </a:t>
            </a:r>
            <a:r>
              <a:rPr lang="ca-ES" sz="1800" dirty="0" smtClean="0"/>
              <a:t>Letters,15 </a:t>
            </a:r>
            <a:r>
              <a:rPr lang="ca-ES" sz="1800" dirty="0"/>
              <a:t>(12). 2020: </a:t>
            </a:r>
            <a:r>
              <a:rPr lang="ca-ES" sz="1800" dirty="0">
                <a:hlinkClick r:id="rId6"/>
              </a:rPr>
              <a:t>https://</a:t>
            </a:r>
            <a:r>
              <a:rPr lang="ca-ES" sz="1800" dirty="0" smtClean="0">
                <a:hlinkClick r:id="rId6"/>
              </a:rPr>
              <a:t>iopscience.iop.org/article/10.1088/1748-9326/abc197/meta</a:t>
            </a:r>
            <a:endParaRPr lang="ca-ES" sz="1800" dirty="0" smtClean="0"/>
          </a:p>
          <a:p>
            <a:pPr marL="0" indent="0">
              <a:buNone/>
            </a:pPr>
            <a:r>
              <a:rPr lang="ca-ES" sz="1800" dirty="0" smtClean="0"/>
              <a:t>5</a:t>
            </a:r>
            <a:r>
              <a:rPr lang="ca-ES" sz="1800" dirty="0"/>
              <a:t>) </a:t>
            </a:r>
            <a:r>
              <a:rPr lang="ca-ES" sz="1800" dirty="0" err="1"/>
              <a:t>Koyla</a:t>
            </a:r>
            <a:r>
              <a:rPr lang="ca-ES" sz="1800" dirty="0"/>
              <a:t> </a:t>
            </a:r>
            <a:r>
              <a:rPr lang="ca-ES" sz="1800" dirty="0" err="1"/>
              <a:t>Kahini</a:t>
            </a:r>
            <a:r>
              <a:rPr lang="ca-ES" sz="1800" dirty="0"/>
              <a:t>: </a:t>
            </a:r>
            <a:r>
              <a:rPr lang="ca-ES" sz="1800" dirty="0" err="1"/>
              <a:t>The</a:t>
            </a:r>
            <a:r>
              <a:rPr lang="ca-ES" sz="1800" dirty="0"/>
              <a:t> </a:t>
            </a:r>
            <a:r>
              <a:rPr lang="ca-ES" sz="1800" dirty="0" err="1"/>
              <a:t>Political</a:t>
            </a:r>
            <a:r>
              <a:rPr lang="ca-ES" sz="1800" dirty="0"/>
              <a:t> </a:t>
            </a:r>
            <a:r>
              <a:rPr lang="ca-ES" sz="1800" dirty="0" err="1"/>
              <a:t>Ecology</a:t>
            </a:r>
            <a:r>
              <a:rPr lang="ca-ES" sz="1800" dirty="0"/>
              <a:t> of </a:t>
            </a:r>
            <a:r>
              <a:rPr lang="ca-ES" sz="1800" dirty="0" err="1"/>
              <a:t>Coal</a:t>
            </a:r>
            <a:r>
              <a:rPr lang="ca-ES" sz="1800" dirty="0"/>
              <a:t> in </a:t>
            </a:r>
            <a:r>
              <a:rPr lang="ca-ES" sz="1800" dirty="0" err="1" smtClean="0"/>
              <a:t>India</a:t>
            </a:r>
            <a:r>
              <a:rPr lang="ca-ES" sz="1800" dirty="0" smtClean="0"/>
              <a:t>.  </a:t>
            </a:r>
            <a:r>
              <a:rPr lang="ca-ES" sz="1800" dirty="0" err="1" smtClean="0"/>
              <a:t>By</a:t>
            </a:r>
            <a:r>
              <a:rPr lang="ca-ES" sz="1800" dirty="0" smtClean="0"/>
              <a:t> </a:t>
            </a:r>
            <a:r>
              <a:rPr lang="ca-ES" sz="1800" dirty="0" err="1"/>
              <a:t>Brototi</a:t>
            </a:r>
            <a:r>
              <a:rPr lang="ca-ES" sz="1800" dirty="0"/>
              <a:t> Roy</a:t>
            </a:r>
            <a:r>
              <a:rPr lang="ca-ES" sz="1800" dirty="0" smtClean="0"/>
              <a:t>. Doctoral </a:t>
            </a:r>
            <a:r>
              <a:rPr lang="ca-ES" sz="1800" dirty="0" err="1"/>
              <a:t>thesis</a:t>
            </a:r>
            <a:r>
              <a:rPr lang="ca-ES" sz="1800" dirty="0"/>
              <a:t>, ICTA UAB,  2021: </a:t>
            </a:r>
            <a:r>
              <a:rPr lang="ca-ES" sz="1800" dirty="0">
                <a:hlinkClick r:id="rId7"/>
              </a:rPr>
              <a:t>https://</a:t>
            </a:r>
            <a:r>
              <a:rPr lang="ca-ES" sz="1800" dirty="0" smtClean="0">
                <a:hlinkClick r:id="rId7"/>
              </a:rPr>
              <a:t>www.uab.cat/web/sala-de-premsa-icta-uab/detall-activitat/defensa-de-tesi-de-brototi-roy-1345813172616.html?detid=1345840084873</a:t>
            </a:r>
            <a:endParaRPr lang="ca-ES" sz="1800" dirty="0" smtClean="0"/>
          </a:p>
          <a:p>
            <a:pPr marL="0" indent="0">
              <a:buNone/>
            </a:pPr>
            <a:r>
              <a:rPr lang="ca-ES" sz="1800" dirty="0" smtClean="0"/>
              <a:t>6</a:t>
            </a:r>
            <a:r>
              <a:rPr lang="ca-ES" sz="1800" dirty="0"/>
              <a:t>) </a:t>
            </a:r>
            <a:r>
              <a:rPr lang="ca-ES" sz="1800" dirty="0" smtClean="0">
                <a:hlinkClick r:id="rId8"/>
              </a:rPr>
              <a:t>https</a:t>
            </a:r>
            <a:r>
              <a:rPr lang="ca-ES" sz="1800" dirty="0">
                <a:hlinkClick r:id="rId8"/>
              </a:rPr>
              <a:t>://www.ecologiapolitica.info/novaweb2/wp-content/uploads/2021/05/Cynthia-Isenhour.JMA_.</a:t>
            </a:r>
            <a:r>
              <a:rPr lang="ca-ES" sz="1800" dirty="0" smtClean="0">
                <a:hlinkClick r:id="rId8"/>
              </a:rPr>
              <a:t>revised-12May-2021.pdf</a:t>
            </a:r>
            <a:r>
              <a:rPr lang="ca-ES" sz="1800" dirty="0"/>
              <a:t>. Circularity, </a:t>
            </a:r>
            <a:r>
              <a:rPr lang="ca-ES" sz="1800" dirty="0" err="1"/>
              <a:t>entropy</a:t>
            </a:r>
            <a:r>
              <a:rPr lang="ca-ES" sz="1800" dirty="0"/>
              <a:t>, </a:t>
            </a:r>
            <a:r>
              <a:rPr lang="ca-ES" sz="1800" dirty="0" err="1"/>
              <a:t>ecological</a:t>
            </a:r>
            <a:r>
              <a:rPr lang="ca-ES" sz="1800" dirty="0"/>
              <a:t> </a:t>
            </a:r>
            <a:r>
              <a:rPr lang="ca-ES" sz="1800" dirty="0" err="1"/>
              <a:t>conflicts</a:t>
            </a:r>
            <a:r>
              <a:rPr lang="ca-ES" sz="1800" dirty="0"/>
              <a:t>,  LFFU. </a:t>
            </a:r>
            <a:r>
              <a:rPr lang="ca-ES" sz="1800" dirty="0" err="1"/>
              <a:t>By</a:t>
            </a:r>
            <a:r>
              <a:rPr lang="ca-ES" sz="1800" dirty="0"/>
              <a:t> J. </a:t>
            </a:r>
            <a:r>
              <a:rPr lang="ca-ES" sz="1800" dirty="0" err="1"/>
              <a:t>Martinez</a:t>
            </a:r>
            <a:r>
              <a:rPr lang="ca-ES" sz="1800" dirty="0"/>
              <a:t>-Alier. </a:t>
            </a:r>
            <a:endParaRPr lang="ca-ES" sz="1800" dirty="0" smtClean="0"/>
          </a:p>
          <a:p>
            <a:pPr marL="0" indent="0">
              <a:buNone/>
            </a:pPr>
            <a:endParaRPr lang="ca-ES" sz="1600" dirty="0" smtClean="0"/>
          </a:p>
          <a:p>
            <a:pPr marL="0" indent="0">
              <a:buNone/>
            </a:pPr>
            <a:endParaRPr lang="ca-ES" sz="1600" dirty="0"/>
          </a:p>
        </p:txBody>
      </p:sp>
    </p:spTree>
    <p:extLst>
      <p:ext uri="{BB962C8B-B14F-4D97-AF65-F5344CB8AC3E}">
        <p14:creationId xmlns:p14="http://schemas.microsoft.com/office/powerpoint/2010/main" val="3714751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-1" y="55848"/>
            <a:ext cx="12191999" cy="662782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Baskerville" panose="02020502070401020303" pitchFamily="18" charset="0"/>
                <a:ea typeface="Baskerville" panose="02020502070401020303" pitchFamily="18" charset="0"/>
              </a:rPr>
              <a:t>The </a:t>
            </a:r>
            <a:r>
              <a:rPr lang="en-US" sz="3200" dirty="0" err="1" smtClean="0">
                <a:latin typeface="Baskerville" panose="02020502070401020303" pitchFamily="18" charset="0"/>
                <a:ea typeface="Baskerville" panose="02020502070401020303" pitchFamily="18" charset="0"/>
              </a:rPr>
              <a:t>EJAtlas</a:t>
            </a:r>
            <a:r>
              <a:rPr lang="en-US" sz="3200" dirty="0" smtClean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  <a:r>
              <a:rPr lang="en-US" sz="3200" dirty="0">
                <a:latin typeface="Baskerville" panose="02020502070401020303" pitchFamily="18" charset="0"/>
                <a:ea typeface="Baskerville" panose="02020502070401020303" pitchFamily="18" charset="0"/>
              </a:rPr>
              <a:t>(www.ejatlas.org) </a:t>
            </a:r>
            <a:r>
              <a:rPr lang="en-US" sz="3200" dirty="0" smtClean="0">
                <a:latin typeface="Baskerville" panose="02020502070401020303" pitchFamily="18" charset="0"/>
                <a:ea typeface="Baskerville" panose="02020502070401020303" pitchFamily="18" charset="0"/>
              </a:rPr>
              <a:t>3450 </a:t>
            </a:r>
            <a:r>
              <a:rPr lang="en-US" sz="3200" dirty="0">
                <a:latin typeface="Baskerville" panose="02020502070401020303" pitchFamily="18" charset="0"/>
                <a:ea typeface="Baskerville" panose="02020502070401020303" pitchFamily="18" charset="0"/>
              </a:rPr>
              <a:t>cases by </a:t>
            </a:r>
            <a:r>
              <a:rPr lang="en-US" sz="3200" dirty="0" smtClean="0">
                <a:latin typeface="Baskerville" panose="02020502070401020303" pitchFamily="18" charset="0"/>
                <a:ea typeface="Baskerville" panose="02020502070401020303" pitchFamily="18" charset="0"/>
              </a:rPr>
              <a:t>May, </a:t>
            </a:r>
            <a:r>
              <a:rPr lang="en-US" sz="3200" dirty="0">
                <a:latin typeface="Baskerville" panose="02020502070401020303" pitchFamily="18" charset="0"/>
                <a:ea typeface="Baskerville" panose="02020502070401020303" pitchFamily="18" charset="0"/>
              </a:rPr>
              <a:t>2021.</a:t>
            </a:r>
            <a:endParaRPr lang="es-ES" sz="32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B482CEFA-01E5-40C0-B15F-494F5FB543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8629"/>
            <a:ext cx="12192000" cy="6139371"/>
          </a:xfrm>
        </p:spPr>
      </p:pic>
    </p:spTree>
    <p:extLst>
      <p:ext uri="{BB962C8B-B14F-4D97-AF65-F5344CB8AC3E}">
        <p14:creationId xmlns:p14="http://schemas.microsoft.com/office/powerpoint/2010/main" val="10128847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92FBC0-8280-466F-9FE7-897D66629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352" y="2554183"/>
            <a:ext cx="1132729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IN" sz="8900" u="sng" dirty="0">
                <a:latin typeface="Bookman Old Style" panose="02050604050505020204" pitchFamily="18" charset="0"/>
              </a:rPr>
              <a:t>Thank </a:t>
            </a:r>
            <a:r>
              <a:rPr lang="en-IN" sz="8900" u="sng" dirty="0" smtClean="0">
                <a:latin typeface="Bookman Old Style" panose="02050604050505020204" pitchFamily="18" charset="0"/>
              </a:rPr>
              <a:t>you</a:t>
            </a:r>
            <a:r>
              <a:rPr lang="en-IN" u="sng" dirty="0"/>
              <a:t/>
            </a:r>
            <a:br>
              <a:rPr lang="en-IN" u="sng" dirty="0"/>
            </a:br>
            <a:r>
              <a:rPr lang="en-IN" sz="3600" dirty="0"/>
              <a:t>joanmartinezalier@gmail.com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44335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 smtClean="0"/>
              <a:t>The</a:t>
            </a:r>
            <a:r>
              <a:rPr lang="ca-ES" dirty="0" smtClean="0"/>
              <a:t> Keeling </a:t>
            </a:r>
            <a:r>
              <a:rPr lang="ca-ES" dirty="0" err="1" smtClean="0"/>
              <a:t>curve</a:t>
            </a:r>
            <a:r>
              <a:rPr lang="ca-ES" dirty="0" smtClean="0"/>
              <a:t>, </a:t>
            </a:r>
            <a:r>
              <a:rPr lang="ca-ES" dirty="0" err="1" smtClean="0"/>
              <a:t>reaching</a:t>
            </a:r>
            <a:r>
              <a:rPr lang="ca-ES" dirty="0" smtClean="0"/>
              <a:t> 420 ppm</a:t>
            </a:r>
            <a:endParaRPr lang="ca-ES" dirty="0"/>
          </a:p>
        </p:txBody>
      </p:sp>
      <p:pic>
        <p:nvPicPr>
          <p:cNvPr id="4" name="Contenidor de contingut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5240" y="1592036"/>
            <a:ext cx="7549581" cy="495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68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idor de contingut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6771" y="40823"/>
            <a:ext cx="7127421" cy="62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343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8A95B838-A669-3846-8077-4308BC6DDB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8" r="1" b="22400"/>
          <a:stretch/>
        </p:blipFill>
        <p:spPr bwMode="auto">
          <a:xfrm>
            <a:off x="643467" y="286280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F5065EC-6977-524D-A0C8-BC3487D05FD2}"/>
              </a:ext>
            </a:extLst>
          </p:cNvPr>
          <p:cNvSpPr txBox="1"/>
          <p:nvPr/>
        </p:nvSpPr>
        <p:spPr>
          <a:xfrm>
            <a:off x="169127" y="6110868"/>
            <a:ext cx="11853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/>
              <a:t>Source: </a:t>
            </a:r>
            <a:r>
              <a:rPr lang="en-GB" dirty="0">
                <a:hlinkClick r:id="rId3"/>
              </a:rPr>
              <a:t>https://www.thenewsminute.com/article/fridays-future-was-govt-radar-long-disha-ravis-arrest-inside-view-143502</a:t>
            </a:r>
            <a:r>
              <a:rPr lang="en-GB" dirty="0"/>
              <a:t> 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385973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 descr="A group of people holding signs&#10;&#10;Description automatically generated with medium confidence">
            <a:extLst>
              <a:ext uri="{FF2B5EF4-FFF2-40B4-BE49-F238E27FC236}">
                <a16:creationId xmlns:a16="http://schemas.microsoft.com/office/drawing/2014/main" xmlns="" id="{F1432CCF-37D8-C04D-9ADC-7C25CDBA7AF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52" r="1" b="1284"/>
          <a:stretch/>
        </p:blipFill>
        <p:spPr bwMode="auto">
          <a:xfrm>
            <a:off x="520803" y="275476"/>
            <a:ext cx="10905066" cy="5571066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E7C74C8-D64D-7342-87E2-BB8AE823D95F}"/>
              </a:ext>
            </a:extLst>
          </p:cNvPr>
          <p:cNvSpPr txBox="1"/>
          <p:nvPr/>
        </p:nvSpPr>
        <p:spPr>
          <a:xfrm>
            <a:off x="169127" y="6110868"/>
            <a:ext cx="11853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/>
              <a:t>Source: </a:t>
            </a:r>
            <a:r>
              <a:rPr lang="en-GB" dirty="0"/>
              <a:t>Against coal mining in South Cotabato, Philippines.</a:t>
            </a:r>
            <a:br>
              <a:rPr lang="en-GB" dirty="0"/>
            </a:br>
            <a:r>
              <a:rPr lang="en-GB" dirty="0"/>
              <a:t> </a:t>
            </a:r>
            <a:r>
              <a:rPr lang="en-GB" u="sng" dirty="0">
                <a:hlinkClick r:id="rId3"/>
              </a:rPr>
              <a:t>https://ejatlas.org/conflict/coal-mining-in-barangay-ned-south-cotabato-philippines</a:t>
            </a:r>
            <a:r>
              <a:rPr lang="x-none" dirty="0">
                <a:effectLst/>
              </a:rPr>
              <a:t> </a:t>
            </a:r>
            <a:r>
              <a:rPr lang="en-GB" dirty="0"/>
              <a:t> 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262574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8ABFE404-8D65-4573-A3EF-6DF477936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2" name="Imatge 2" descr="A crowd of people marching&#10;&#10;Description automatically generated with low confidence">
            <a:extLst>
              <a:ext uri="{FF2B5EF4-FFF2-40B4-BE49-F238E27FC236}">
                <a16:creationId xmlns:a16="http://schemas.microsoft.com/office/drawing/2014/main" xmlns="" id="{3900F55C-02D8-6341-BA41-31E6299A0DE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2" r="19656" b="-1"/>
          <a:stretch/>
        </p:blipFill>
        <p:spPr bwMode="auto">
          <a:xfrm>
            <a:off x="673749" y="370320"/>
            <a:ext cx="3716238" cy="4051011"/>
          </a:xfrm>
          <a:prstGeom prst="rect">
            <a:avLst/>
          </a:prstGeom>
          <a:noFill/>
        </p:spPr>
      </p:pic>
      <p:pic>
        <p:nvPicPr>
          <p:cNvPr id="11" name="Imatge 17" descr="Puede ser una imagen de 1 persona">
            <a:extLst>
              <a:ext uri="{FF2B5EF4-FFF2-40B4-BE49-F238E27FC236}">
                <a16:creationId xmlns:a16="http://schemas.microsoft.com/office/drawing/2014/main" xmlns="" id="{2DADD689-059D-1144-9342-6706D651F70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80" r="-2" b="6435"/>
          <a:stretch/>
        </p:blipFill>
        <p:spPr bwMode="auto">
          <a:xfrm>
            <a:off x="4719344" y="370320"/>
            <a:ext cx="6798905" cy="4051011"/>
          </a:xfrm>
          <a:prstGeom prst="rect">
            <a:avLst/>
          </a:prstGeom>
          <a:noFill/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AF5191F1-A1C8-4AEE-8007-DF304E42B1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547363" y="4750763"/>
            <a:ext cx="0" cy="13716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DFDA151-69C9-B845-870E-8A73A1CAEA1E}"/>
              </a:ext>
            </a:extLst>
          </p:cNvPr>
          <p:cNvSpPr txBox="1"/>
          <p:nvPr/>
        </p:nvSpPr>
        <p:spPr>
          <a:xfrm>
            <a:off x="4793019" y="4610244"/>
            <a:ext cx="6725232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Source: Climate Justice movement against coal in the Philippines.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The murder of Gloria Capitan. </a:t>
            </a:r>
            <a:r>
              <a:rPr lang="en-US" sz="1700" u="sng">
                <a:hlinkClick r:id="rId4"/>
              </a:rPr>
              <a:t>https://ejatlas.org/conflict/coal-mining-leading-to-the-killing-of-gloria-capitan</a:t>
            </a:r>
            <a:r>
              <a:rPr lang="en-US" sz="1700">
                <a:effectLst/>
              </a:rPr>
              <a:t> </a:t>
            </a:r>
            <a:r>
              <a:rPr lang="en-US" sz="17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22248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3">
            <a:extLst>
              <a:ext uri="{FF2B5EF4-FFF2-40B4-BE49-F238E27FC236}">
                <a16:creationId xmlns:a16="http://schemas.microsoft.com/office/drawing/2014/main" xmlns="" id="{0543594D-A1BD-AC4E-8A16-0E4B3C588E9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7953"/>
          <a:stretch/>
        </p:blipFill>
        <p:spPr bwMode="auto">
          <a:xfrm>
            <a:off x="643467" y="314854"/>
            <a:ext cx="10905066" cy="5571066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524FBCE-370C-7C40-9F82-B4F3334FCFEA}"/>
              </a:ext>
            </a:extLst>
          </p:cNvPr>
          <p:cNvSpPr txBox="1"/>
          <p:nvPr/>
        </p:nvSpPr>
        <p:spPr>
          <a:xfrm>
            <a:off x="169127" y="6110868"/>
            <a:ext cx="11853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/>
              <a:t>Source: </a:t>
            </a:r>
            <a:r>
              <a:rPr lang="en-US" dirty="0"/>
              <a:t>. </a:t>
            </a:r>
            <a:r>
              <a:rPr lang="en-US" u="sng" dirty="0">
                <a:hlinkClick r:id="rId3"/>
              </a:rPr>
              <a:t>https://beyond-coal.jp/local-activities/yokosuka/</a:t>
            </a:r>
            <a:r>
              <a:rPr lang="en-US" dirty="0"/>
              <a:t>.</a:t>
            </a:r>
            <a:endParaRPr lang="x-none" dirty="0"/>
          </a:p>
          <a:p>
            <a:r>
              <a:rPr lang="en-US" u="sng" dirty="0">
                <a:hlinkClick r:id="rId4"/>
              </a:rPr>
              <a:t>https://ejatlas.org/conflict/yokosuka-coal-power-plant</a:t>
            </a:r>
            <a:endParaRPr lang="x-none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6494394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778</Words>
  <Application>Microsoft Office PowerPoint</Application>
  <PresentationFormat>Pantalla panoràmica</PresentationFormat>
  <Paragraphs>48</Paragraphs>
  <Slides>30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8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30</vt:i4>
      </vt:variant>
    </vt:vector>
  </HeadingPairs>
  <TitlesOfParts>
    <vt:vector size="39" baseType="lpstr">
      <vt:lpstr>Arial</vt:lpstr>
      <vt:lpstr>Baskerville</vt:lpstr>
      <vt:lpstr>Bookman Old Style</vt:lpstr>
      <vt:lpstr>Calibri</vt:lpstr>
      <vt:lpstr>Calibri Light</vt:lpstr>
      <vt:lpstr>Times</vt:lpstr>
      <vt:lpstr>Times New Roman</vt:lpstr>
      <vt:lpstr>Tw Cen MT</vt:lpstr>
      <vt:lpstr>Office Theme</vt:lpstr>
      <vt:lpstr>Circularity, Entropy, Ecological Conflicts, LFFU</vt:lpstr>
      <vt:lpstr>The industrial economy is not circular –it is entropic (NGR, 1971). Hence many ecological conflicts at the frontiers of commodity extraction and waste disposal.</vt:lpstr>
      <vt:lpstr>The EJAtlas (www.ejatlas.org) 3450 cases by May, 2021.</vt:lpstr>
      <vt:lpstr>The Keeling curve, reaching 420 ppm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“Keep the oil in the soil, keep the coal in the hole”.  A book published in 2013 from theCEECEC project    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Kavango, Botswana-Namibia https://ejatlas.org/conflict/kavango-oil-botswana-namibia</vt:lpstr>
      <vt:lpstr>Presentació del PowerPoint</vt:lpstr>
      <vt:lpstr>Why so many LFFU protests (leave oil in the soil, leave coal in the hole, leave fossil fuels underground)?  Are all these protests geared to avoid climate change? </vt:lpstr>
      <vt:lpstr>A rough estimate: the world economy produces around 40 billion tons of CO2 per year (35 from the fossil fuels, 5 from land use changes). Very unequal distribution per capita.  But we must reduce by half.</vt:lpstr>
      <vt:lpstr>  EJOLT, EnvJustice and EJAtlas main work on Leaving Fossil Fuels Underground (LFFU)  www.envjustice.org   </vt:lpstr>
      <vt:lpstr>Thank you joanmartinezalier@gmail.com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Brototi Roy</dc:creator>
  <cp:lastModifiedBy>Renovi</cp:lastModifiedBy>
  <cp:revision>42</cp:revision>
  <dcterms:created xsi:type="dcterms:W3CDTF">2021-04-28T21:07:03Z</dcterms:created>
  <dcterms:modified xsi:type="dcterms:W3CDTF">2021-05-23T17:14:38Z</dcterms:modified>
</cp:coreProperties>
</file>